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p:cViewPr varScale="1">
        <p:scale>
          <a:sx n="115" d="100"/>
          <a:sy n="115" d="100"/>
        </p:scale>
        <p:origin x="40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86910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22741" y="63126"/>
            <a:ext cx="501650" cy="501650"/>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6293224"/>
            <a:ext cx="2280902" cy="662766"/>
          </a:xfrm>
          <a:prstGeom prst="rect">
            <a:avLst/>
          </a:prstGeom>
        </p:spPr>
      </p:pic>
    </p:spTree>
    <p:extLst>
      <p:ext uri="{BB962C8B-B14F-4D97-AF65-F5344CB8AC3E}">
        <p14:creationId xmlns:p14="http://schemas.microsoft.com/office/powerpoint/2010/main" val="3772065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2410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78836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B712588-04B1-427B-82EE-E8DB90309F08}" type="datetimeFigureOut">
              <a:rPr lang="en-US" smtClean="0"/>
              <a:t>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999167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1463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1066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5700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954095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47602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C6B4A9-1611-4792-9094-5F34BCA07E0B}" type="datetimeFigureOut">
              <a:rPr lang="en-US" smtClean="0"/>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99808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0638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1398623" y="63126"/>
            <a:ext cx="725768" cy="725768"/>
          </a:xfrm>
          <a:prstGeom prst="rect">
            <a:avLst/>
          </a:prstGeom>
        </p:spPr>
      </p:pic>
      <p:pic>
        <p:nvPicPr>
          <p:cNvPr id="8" name="Picture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0" y="6293224"/>
            <a:ext cx="2280902" cy="662766"/>
          </a:xfrm>
          <a:prstGeom prst="rect">
            <a:avLst/>
          </a:prstGeom>
        </p:spPr>
      </p:pic>
    </p:spTree>
    <p:extLst>
      <p:ext uri="{BB962C8B-B14F-4D97-AF65-F5344CB8AC3E}">
        <p14:creationId xmlns:p14="http://schemas.microsoft.com/office/powerpoint/2010/main" val="1912644218"/>
      </p:ext>
    </p:extLst>
  </p:cSld>
  <p:clrMap bg1="lt1" tx1="dk1" bg2="lt2" tx2="dk2" accent1="accent1" accent2="accent2" accent3="accent3" accent4="accent4" accent5="accent5" accent6="accent6" hlink="hlink" folHlink="folHlink"/>
  <p:sldLayoutIdLst>
    <p:sldLayoutId id="2147483669" r:id="rId1"/>
    <p:sldLayoutId id="2147483680"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3.xml"/><Relationship Id="rId5" Type="http://schemas.microsoft.com/office/2007/relationships/hdphoto" Target="../media/hdphoto2.wdp"/><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23902">
              <a:srgbClr val="D6EACA"/>
            </a:gs>
            <a:gs pos="0">
              <a:schemeClr val="accent6">
                <a:lumMod val="20000"/>
                <a:lumOff val="80000"/>
              </a:schemeClr>
            </a:gs>
            <a:gs pos="44250">
              <a:srgbClr val="BEDCAA"/>
            </a:gs>
            <a:gs pos="33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27463" y="1554480"/>
            <a:ext cx="8346540" cy="2496356"/>
          </a:xfrm>
        </p:spPr>
        <p:txBody>
          <a:bodyPr>
            <a:normAutofit fontScale="90000"/>
          </a:bodyPr>
          <a:lstStyle/>
          <a:p>
            <a:pPr algn="l"/>
            <a:r>
              <a:rPr lang="en-GB" dirty="0"/>
              <a:t>Intent,</a:t>
            </a:r>
            <a:br>
              <a:rPr lang="en-GB" dirty="0"/>
            </a:br>
            <a:r>
              <a:rPr lang="en-GB" dirty="0"/>
              <a:t>Implementation, </a:t>
            </a:r>
            <a:br>
              <a:rPr lang="en-GB" dirty="0"/>
            </a:br>
            <a:r>
              <a:rPr lang="en-GB" dirty="0"/>
              <a:t>&amp; Impact.</a:t>
            </a:r>
          </a:p>
        </p:txBody>
      </p:sp>
      <p:sp>
        <p:nvSpPr>
          <p:cNvPr id="3" name="Subtitle 2"/>
          <p:cNvSpPr>
            <a:spLocks noGrp="1"/>
          </p:cNvSpPr>
          <p:nvPr>
            <p:ph type="subTitle" idx="1"/>
          </p:nvPr>
        </p:nvSpPr>
        <p:spPr>
          <a:xfrm>
            <a:off x="1084217" y="4050833"/>
            <a:ext cx="8189786" cy="1096899"/>
          </a:xfrm>
        </p:spPr>
        <p:txBody>
          <a:bodyPr>
            <a:normAutofit/>
          </a:bodyPr>
          <a:lstStyle/>
          <a:p>
            <a:pPr algn="l"/>
            <a:r>
              <a:rPr lang="en-GB" sz="2800" dirty="0"/>
              <a:t>Subject:</a:t>
            </a:r>
          </a:p>
        </p:txBody>
      </p:sp>
    </p:spTree>
    <p:extLst>
      <p:ext uri="{BB962C8B-B14F-4D97-AF65-F5344CB8AC3E}">
        <p14:creationId xmlns:p14="http://schemas.microsoft.com/office/powerpoint/2010/main" val="1700549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431075"/>
            <a:ext cx="3984172" cy="3284714"/>
          </a:xfrm>
          <a:solidFill>
            <a:schemeClr val="accent6">
              <a:lumMod val="20000"/>
              <a:lumOff val="80000"/>
            </a:schemeClr>
          </a:solidFill>
          <a:ln w="38100">
            <a:solidFill>
              <a:srgbClr val="00B050"/>
            </a:solidFill>
          </a:ln>
        </p:spPr>
        <p:txBody>
          <a:bodyPr>
            <a:noAutofit/>
          </a:bodyPr>
          <a:lstStyle/>
          <a:p>
            <a:pPr marL="0" indent="0">
              <a:buNone/>
            </a:pPr>
            <a:r>
              <a:rPr lang="en-GB" sz="2400" dirty="0">
                <a:cs typeface="Arial" panose="020B0604020202020204" pitchFamily="34" charset="0"/>
              </a:rPr>
              <a:t>Intent</a:t>
            </a:r>
          </a:p>
          <a:p>
            <a:pPr marL="0" indent="0">
              <a:buNone/>
            </a:pPr>
            <a:r>
              <a:rPr lang="en-GB" sz="1200" dirty="0" smtClean="0"/>
              <a:t>By the end of Key Stage 1 we want our children to be writing simple coherent narratives, using capital letters, full stops and question marks. Their writing will include past and present tenses, co-ordination and subordination to join clauses. </a:t>
            </a:r>
          </a:p>
          <a:p>
            <a:pPr marL="0" indent="0">
              <a:buNone/>
            </a:pPr>
            <a:r>
              <a:rPr lang="en-GB" sz="1200" dirty="0" smtClean="0"/>
              <a:t>They will apply their phonic knowledge and spell many common exception words correctly.</a:t>
            </a:r>
          </a:p>
          <a:p>
            <a:pPr marL="0" indent="0">
              <a:buNone/>
            </a:pPr>
            <a:r>
              <a:rPr lang="en-GB" sz="1200" dirty="0" smtClean="0"/>
              <a:t>All letters will be formed and orientated correctly and spaces between words will be used appropriate to the size of the letters.</a:t>
            </a:r>
          </a:p>
          <a:p>
            <a:pPr marL="0" indent="0">
              <a:buNone/>
            </a:pPr>
            <a:r>
              <a:rPr lang="en-GB" sz="1200" dirty="0" smtClean="0"/>
              <a:t>Some children will be using diagonal and horizontal strokes to join their letters. They will draw on their reading to use interesting vocabulary and more complex grammar in their writing. They will make simple edits to improve their writing.</a:t>
            </a:r>
          </a:p>
          <a:p>
            <a:pPr marL="0" indent="0">
              <a:buNone/>
            </a:pPr>
            <a:endParaRPr lang="en-GB" sz="1200" dirty="0" smtClean="0"/>
          </a:p>
        </p:txBody>
      </p:sp>
      <p:sp>
        <p:nvSpPr>
          <p:cNvPr id="4" name="Content Placeholder 2"/>
          <p:cNvSpPr txBox="1">
            <a:spLocks/>
          </p:cNvSpPr>
          <p:nvPr/>
        </p:nvSpPr>
        <p:spPr>
          <a:xfrm>
            <a:off x="4572000" y="431074"/>
            <a:ext cx="5153891" cy="3209901"/>
          </a:xfrm>
          <a:prstGeom prst="rect">
            <a:avLst/>
          </a:prstGeom>
          <a:solidFill>
            <a:schemeClr val="accent6">
              <a:lumMod val="20000"/>
              <a:lumOff val="80000"/>
            </a:schemeClr>
          </a:solidFill>
          <a:ln w="38100">
            <a:solidFill>
              <a:srgbClr val="00B050"/>
            </a:solidFill>
          </a:ln>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400" dirty="0">
                <a:cs typeface="Arial" panose="020B0604020202020204" pitchFamily="34" charset="0"/>
              </a:rPr>
              <a:t>Implementation</a:t>
            </a:r>
          </a:p>
          <a:p>
            <a:pPr marL="0" indent="0">
              <a:spcBef>
                <a:spcPts val="0"/>
              </a:spcBef>
              <a:buNone/>
            </a:pPr>
            <a:r>
              <a:rPr lang="en-GB" sz="1200" b="1" dirty="0">
                <a:solidFill>
                  <a:schemeClr val="dk1"/>
                </a:solidFill>
                <a:ea typeface="Calibri"/>
                <a:cs typeface="Calibri"/>
                <a:sym typeface="Calibri"/>
              </a:rPr>
              <a:t>Handwriting -  </a:t>
            </a:r>
            <a:r>
              <a:rPr lang="en-GB" sz="1200" dirty="0">
                <a:solidFill>
                  <a:schemeClr val="dk1"/>
                </a:solidFill>
                <a:ea typeface="Calibri"/>
                <a:cs typeface="Calibri"/>
                <a:sym typeface="Calibri"/>
              </a:rPr>
              <a:t>Handwriting and letter formation are taught and practised </a:t>
            </a:r>
            <a:r>
              <a:rPr lang="en-GB" sz="1200" dirty="0" smtClean="0">
                <a:solidFill>
                  <a:schemeClr val="dk1"/>
                </a:solidFill>
                <a:ea typeface="Calibri"/>
                <a:cs typeface="Calibri"/>
                <a:sym typeface="Calibri"/>
              </a:rPr>
              <a:t>so </a:t>
            </a:r>
            <a:r>
              <a:rPr lang="en-GB" sz="1200" dirty="0">
                <a:solidFill>
                  <a:schemeClr val="dk1"/>
                </a:solidFill>
                <a:ea typeface="Calibri"/>
                <a:cs typeface="Calibri"/>
                <a:sym typeface="Calibri"/>
              </a:rPr>
              <a:t>that children understand how letters are formed correctly. Children are taught </a:t>
            </a:r>
            <a:r>
              <a:rPr lang="en-GB" sz="1200" dirty="0" smtClean="0">
                <a:solidFill>
                  <a:schemeClr val="dk1"/>
                </a:solidFill>
                <a:ea typeface="Calibri"/>
                <a:cs typeface="Calibri"/>
                <a:sym typeface="Calibri"/>
              </a:rPr>
              <a:t>pre-cursive</a:t>
            </a:r>
            <a:r>
              <a:rPr lang="en-GB" sz="1200" dirty="0">
                <a:solidFill>
                  <a:schemeClr val="dk1"/>
                </a:solidFill>
                <a:ea typeface="Calibri"/>
                <a:cs typeface="Calibri"/>
                <a:sym typeface="Calibri"/>
              </a:rPr>
              <a:t>, with lead outs as appropriate. Legible, cursive writing should then be taught with a focus on sizing and orientation</a:t>
            </a:r>
            <a:r>
              <a:rPr lang="en-GB" sz="1200" dirty="0" smtClean="0">
                <a:solidFill>
                  <a:schemeClr val="dk1"/>
                </a:solidFill>
                <a:ea typeface="Calibri"/>
                <a:cs typeface="Calibri"/>
                <a:sym typeface="Calibri"/>
              </a:rPr>
              <a:t>.</a:t>
            </a:r>
            <a:endParaRPr lang="en-GB" sz="1200" b="1" dirty="0">
              <a:solidFill>
                <a:schemeClr val="dk1"/>
              </a:solidFill>
              <a:ea typeface="Calibri"/>
              <a:cs typeface="Calibri"/>
              <a:sym typeface="Calibri"/>
            </a:endParaRPr>
          </a:p>
          <a:p>
            <a:pPr marL="0" lvl="0" indent="0">
              <a:spcBef>
                <a:spcPts val="0"/>
              </a:spcBef>
              <a:buNone/>
            </a:pPr>
            <a:endParaRPr lang="en-GB" sz="1200" b="1" u="sng" dirty="0">
              <a:solidFill>
                <a:schemeClr val="dk1"/>
              </a:solidFill>
              <a:ea typeface="Calibri"/>
              <a:cs typeface="Calibri"/>
              <a:sym typeface="Calibri"/>
            </a:endParaRPr>
          </a:p>
          <a:p>
            <a:pPr marL="0" lvl="0" indent="0">
              <a:spcBef>
                <a:spcPts val="0"/>
              </a:spcBef>
              <a:buNone/>
            </a:pPr>
            <a:r>
              <a:rPr lang="en-GB" sz="1200" b="1" dirty="0">
                <a:solidFill>
                  <a:schemeClr val="dk1"/>
                </a:solidFill>
                <a:ea typeface="Calibri"/>
                <a:cs typeface="Calibri"/>
                <a:sym typeface="Calibri"/>
              </a:rPr>
              <a:t>Spelling - </a:t>
            </a:r>
            <a:r>
              <a:rPr lang="en-GB" sz="1200" dirty="0">
                <a:solidFill>
                  <a:schemeClr val="dk1"/>
                </a:solidFill>
                <a:ea typeface="Calibri"/>
                <a:cs typeface="Calibri"/>
                <a:sym typeface="Calibri"/>
              </a:rPr>
              <a:t> Spelling is taught through </a:t>
            </a:r>
            <a:r>
              <a:rPr lang="en-GB" sz="1200" dirty="0" smtClean="0">
                <a:solidFill>
                  <a:schemeClr val="dk1"/>
                </a:solidFill>
                <a:ea typeface="Calibri"/>
                <a:cs typeface="Calibri"/>
                <a:sym typeface="Calibri"/>
              </a:rPr>
              <a:t>phonics sessions and discretely.</a:t>
            </a:r>
            <a:r>
              <a:rPr lang="en-GB" sz="1200" kern="0" dirty="0" smtClean="0">
                <a:solidFill>
                  <a:srgbClr val="000000"/>
                </a:solidFill>
                <a:ea typeface="Calibri"/>
                <a:cs typeface="Calibri"/>
                <a:sym typeface="Calibri"/>
              </a:rPr>
              <a:t> This </a:t>
            </a:r>
            <a:r>
              <a:rPr lang="en-GB" sz="1200" kern="0" dirty="0">
                <a:solidFill>
                  <a:srgbClr val="000000"/>
                </a:solidFill>
                <a:ea typeface="Calibri"/>
                <a:cs typeface="Calibri"/>
                <a:sym typeface="Calibri"/>
              </a:rPr>
              <a:t>should focus on spelling rules and the </a:t>
            </a:r>
            <a:r>
              <a:rPr lang="en-GB" sz="1200" kern="0" dirty="0" smtClean="0">
                <a:solidFill>
                  <a:srgbClr val="000000"/>
                </a:solidFill>
                <a:ea typeface="Calibri"/>
                <a:cs typeface="Calibri"/>
                <a:sym typeface="Calibri"/>
              </a:rPr>
              <a:t>relevant spelling </a:t>
            </a:r>
            <a:r>
              <a:rPr lang="en-GB" sz="1200" kern="0" dirty="0">
                <a:solidFill>
                  <a:srgbClr val="000000"/>
                </a:solidFill>
                <a:ea typeface="Calibri"/>
                <a:cs typeface="Calibri"/>
                <a:sym typeface="Calibri"/>
              </a:rPr>
              <a:t>list </a:t>
            </a:r>
            <a:r>
              <a:rPr lang="en-GB" sz="1200" kern="0" dirty="0" smtClean="0">
                <a:solidFill>
                  <a:srgbClr val="000000"/>
                </a:solidFill>
                <a:ea typeface="Calibri"/>
                <a:cs typeface="Calibri"/>
                <a:sym typeface="Calibri"/>
              </a:rPr>
              <a:t>words. </a:t>
            </a:r>
            <a:endParaRPr lang="en-GB" sz="1200" b="1" dirty="0">
              <a:solidFill>
                <a:schemeClr val="dk1"/>
              </a:solidFill>
              <a:ea typeface="Calibri"/>
              <a:cs typeface="Calibri"/>
              <a:sym typeface="Calibri"/>
            </a:endParaRPr>
          </a:p>
          <a:p>
            <a:pPr marL="0" lvl="0" indent="0">
              <a:spcBef>
                <a:spcPts val="0"/>
              </a:spcBef>
              <a:buNone/>
            </a:pPr>
            <a:endParaRPr lang="en-GB" sz="1200" b="1" u="sng" dirty="0">
              <a:solidFill>
                <a:schemeClr val="dk1"/>
              </a:solidFill>
              <a:ea typeface="Calibri"/>
              <a:cs typeface="Calibri"/>
              <a:sym typeface="Calibri"/>
            </a:endParaRPr>
          </a:p>
          <a:p>
            <a:pPr marL="0" lvl="0" indent="0">
              <a:spcBef>
                <a:spcPts val="0"/>
              </a:spcBef>
              <a:buNone/>
            </a:pPr>
            <a:r>
              <a:rPr lang="en-GB" sz="1200" b="1" dirty="0">
                <a:solidFill>
                  <a:schemeClr val="dk1"/>
                </a:solidFill>
                <a:ea typeface="Calibri"/>
                <a:cs typeface="Calibri"/>
                <a:sym typeface="Calibri"/>
              </a:rPr>
              <a:t>Application - </a:t>
            </a:r>
            <a:r>
              <a:rPr lang="en-GB" sz="1200" dirty="0">
                <a:solidFill>
                  <a:schemeClr val="dk1"/>
                </a:solidFill>
                <a:ea typeface="Calibri"/>
                <a:cs typeface="Calibri"/>
                <a:sym typeface="Calibri"/>
              </a:rPr>
              <a:t> </a:t>
            </a:r>
            <a:r>
              <a:rPr lang="en-GB" sz="1200" dirty="0" smtClean="0">
                <a:solidFill>
                  <a:schemeClr val="dk1"/>
                </a:solidFill>
                <a:ea typeface="Calibri"/>
                <a:cs typeface="Calibri"/>
                <a:sym typeface="Calibri"/>
              </a:rPr>
              <a:t>At the start of Year 1 sentence </a:t>
            </a:r>
            <a:r>
              <a:rPr lang="en-GB" sz="1200" dirty="0">
                <a:solidFill>
                  <a:schemeClr val="dk1"/>
                </a:solidFill>
                <a:ea typeface="Calibri"/>
                <a:cs typeface="Calibri"/>
                <a:sym typeface="Calibri"/>
              </a:rPr>
              <a:t>writing is taught through sentence detectives and applied in independent writing challenges throughout the week and also in guided group </a:t>
            </a:r>
            <a:r>
              <a:rPr lang="en-GB" sz="1200" dirty="0" smtClean="0">
                <a:solidFill>
                  <a:schemeClr val="dk1"/>
                </a:solidFill>
                <a:ea typeface="Calibri"/>
                <a:cs typeface="Calibri"/>
                <a:sym typeface="Calibri"/>
              </a:rPr>
              <a:t>work. </a:t>
            </a:r>
            <a:r>
              <a:rPr lang="en-GB" sz="1200" dirty="0">
                <a:solidFill>
                  <a:schemeClr val="dk1"/>
                </a:solidFill>
                <a:ea typeface="Calibri"/>
                <a:cs typeface="Calibri"/>
                <a:sym typeface="Calibri"/>
              </a:rPr>
              <a:t>GPS skills that need to be taught are identified on the curriculum maps as are the titles for the innovation and invention tasks. Writing should be marked in line with the marking policy and should focus on the skills being taught during that journey. There should be a balance between fiction and non-fiction writing. </a:t>
            </a:r>
            <a:endParaRPr lang="en-GB" sz="1200" b="1" dirty="0">
              <a:solidFill>
                <a:schemeClr val="dk1"/>
              </a:solidFill>
              <a:ea typeface="Calibri"/>
              <a:cs typeface="Calibri"/>
              <a:sym typeface="Calibri"/>
            </a:endParaRPr>
          </a:p>
        </p:txBody>
      </p:sp>
      <p:sp>
        <p:nvSpPr>
          <p:cNvPr id="5" name="Content Placeholder 2"/>
          <p:cNvSpPr txBox="1">
            <a:spLocks/>
          </p:cNvSpPr>
          <p:nvPr/>
        </p:nvSpPr>
        <p:spPr>
          <a:xfrm>
            <a:off x="2934391" y="5178830"/>
            <a:ext cx="8220693" cy="1421475"/>
          </a:xfrm>
          <a:prstGeom prst="rect">
            <a:avLst/>
          </a:prstGeom>
          <a:solidFill>
            <a:schemeClr val="accent6">
              <a:lumMod val="20000"/>
              <a:lumOff val="80000"/>
            </a:schemeClr>
          </a:solidFill>
          <a:ln w="38100">
            <a:solidFill>
              <a:srgbClr val="00B050"/>
            </a:solidFill>
          </a:ln>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400" kern="0" dirty="0" smtClean="0">
                <a:solidFill>
                  <a:srgbClr val="000000"/>
                </a:solidFill>
                <a:ea typeface="Calibri"/>
                <a:cs typeface="Calibri"/>
                <a:sym typeface="Calibri"/>
              </a:rPr>
              <a:t>Impact</a:t>
            </a:r>
          </a:p>
          <a:p>
            <a:pPr marL="0" indent="0">
              <a:buNone/>
            </a:pPr>
            <a:r>
              <a:rPr lang="en-GB" sz="1200" kern="0" dirty="0" smtClean="0">
                <a:solidFill>
                  <a:srgbClr val="000000"/>
                </a:solidFill>
                <a:ea typeface="Calibri"/>
                <a:cs typeface="Calibri"/>
                <a:sym typeface="Calibri"/>
              </a:rPr>
              <a:t>Assessment-Children </a:t>
            </a:r>
            <a:r>
              <a:rPr lang="en-GB" sz="1200" kern="0" dirty="0">
                <a:solidFill>
                  <a:srgbClr val="000000"/>
                </a:solidFill>
                <a:ea typeface="Calibri"/>
                <a:cs typeface="Calibri"/>
                <a:sym typeface="Calibri"/>
              </a:rPr>
              <a:t>should complete at least two ‘hot’ writes per half term. Children’s independent writing in provision may be used as long as an adult can confirm no help was given or it may be a task set as outlined on the curriculum map. </a:t>
            </a:r>
            <a:r>
              <a:rPr lang="en-GB" sz="1200" kern="0" dirty="0" smtClean="0">
                <a:solidFill>
                  <a:srgbClr val="000000"/>
                </a:solidFill>
                <a:ea typeface="Calibri"/>
                <a:cs typeface="Calibri"/>
                <a:sym typeface="Calibri"/>
              </a:rPr>
              <a:t>Targets </a:t>
            </a:r>
            <a:r>
              <a:rPr lang="en-GB" sz="1200" kern="0" dirty="0">
                <a:solidFill>
                  <a:srgbClr val="000000"/>
                </a:solidFill>
                <a:ea typeface="Calibri"/>
                <a:cs typeface="Calibri"/>
                <a:sym typeface="Calibri"/>
              </a:rPr>
              <a:t>should be highlighted or written and should be used to inform planning and interventions for the next journey. </a:t>
            </a:r>
            <a:r>
              <a:rPr lang="en-GB" sz="1200" kern="0" dirty="0" smtClean="0">
                <a:solidFill>
                  <a:srgbClr val="000000"/>
                </a:solidFill>
                <a:ea typeface="Calibri"/>
                <a:cs typeface="Calibri"/>
                <a:sym typeface="Calibri"/>
              </a:rPr>
              <a:t>Spelling will be assessed through independent writing and spelling tests.</a:t>
            </a:r>
            <a:endParaRPr lang="en-GB" sz="1200" dirty="0">
              <a:solidFill>
                <a:schemeClr val="dk1"/>
              </a:solidFill>
              <a:ea typeface="Calibri"/>
              <a:cs typeface="Calibri"/>
              <a:sym typeface="Calibri"/>
            </a:endParaRPr>
          </a:p>
        </p:txBody>
      </p:sp>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1747" b="100000" l="0" r="95000"/>
                    </a14:imgEffect>
                  </a14:imgLayer>
                </a14:imgProps>
              </a:ext>
            </a:extLst>
          </a:blip>
          <a:stretch>
            <a:fillRect/>
          </a:stretch>
        </p:blipFill>
        <p:spPr>
          <a:xfrm>
            <a:off x="541417" y="3826365"/>
            <a:ext cx="2095500" cy="2181225"/>
          </a:xfrm>
          <a:prstGeom prst="rect">
            <a:avLst/>
          </a:prstGeom>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0" b="89947" l="0" r="89888"/>
                    </a14:imgEffect>
                  </a14:imgLayer>
                </a14:imgProps>
              </a:ext>
            </a:extLst>
          </a:blip>
          <a:stretch>
            <a:fillRect/>
          </a:stretch>
        </p:blipFill>
        <p:spPr>
          <a:xfrm flipH="1">
            <a:off x="8419670" y="2728393"/>
            <a:ext cx="3461728" cy="2450437"/>
          </a:xfrm>
          <a:prstGeom prst="rect">
            <a:avLst/>
          </a:prstGeom>
        </p:spPr>
      </p:pic>
    </p:spTree>
    <p:extLst>
      <p:ext uri="{BB962C8B-B14F-4D97-AF65-F5344CB8AC3E}">
        <p14:creationId xmlns:p14="http://schemas.microsoft.com/office/powerpoint/2010/main" val="3800468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6302DF9845F41BF8EBA0E82BDC25C" ma:contentTypeVersion="14" ma:contentTypeDescription="Create a new document." ma:contentTypeScope="" ma:versionID="e0308c5bdc9d56bb152847fdb026d11d">
  <xsd:schema xmlns:xsd="http://www.w3.org/2001/XMLSchema" xmlns:xs="http://www.w3.org/2001/XMLSchema" xmlns:p="http://schemas.microsoft.com/office/2006/metadata/properties" xmlns:ns2="104b5f8c-a960-4db2-8fd5-5b40b019bcb5" xmlns:ns3="ef802d93-c6f9-4054-b601-bda03835ee1a" targetNamespace="http://schemas.microsoft.com/office/2006/metadata/properties" ma:root="true" ma:fieldsID="b311e12ad9ae2b751bf28f3328094d92" ns2:_="" ns3:_="">
    <xsd:import namespace="104b5f8c-a960-4db2-8fd5-5b40b019bcb5"/>
    <xsd:import namespace="ef802d93-c6f9-4054-b601-bda03835ee1a"/>
    <xsd:element name="properties">
      <xsd:complexType>
        <xsd:sequence>
          <xsd:element name="documentManagement">
            <xsd:complexType>
              <xsd:all>
                <xsd:element ref="ns2:MigrationSourceID"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Location" minOccurs="0"/>
                <xsd:element ref="ns3:MediaServiceEventHashCode" minOccurs="0"/>
                <xsd:element ref="ns3:MediaServiceGenerationTim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b5f8c-a960-4db2-8fd5-5b40b019bcb5" elementFormDefault="qualified">
    <xsd:import namespace="http://schemas.microsoft.com/office/2006/documentManagement/types"/>
    <xsd:import namespace="http://schemas.microsoft.com/office/infopath/2007/PartnerControls"/>
    <xsd:element name="MigrationSourceID" ma:index="8" nillable="true" ma:displayName="MigrationSourceID" ma:internalName="MigrationSourceID" ma:readOnly="true">
      <xsd:simpleType>
        <xsd:restriction base="dms:Text"/>
      </xsd:simpleType>
    </xsd:element>
    <xsd:element name="TaxCatchAll" ma:index="16" nillable="true" ma:displayName="Taxonomy Catch All Column" ma:hidden="true" ma:list="{6d9da9d9-ebb1-455d-99b5-ac56f0fb6d90}" ma:internalName="TaxCatchAll" ma:showField="CatchAllData" ma:web="104b5f8c-a960-4db2-8fd5-5b40b019bcb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f802d93-c6f9-4054-b601-bda03835ee1a" elementFormDefault="qualified">
    <xsd:import namespace="http://schemas.microsoft.com/office/2006/documentManagement/types"/>
    <xsd:import namespace="http://schemas.microsoft.com/office/infopath/2007/PartnerControls"/>
    <xsd:element name="MediaServiceBillingMetadata" ma:index="9" nillable="true" ma:displayName="MediaServiceBillingMetadata" ma:hidden="true" ma:internalName="MediaServiceBillingMetadata" ma:readOnly="true">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SourceID xmlns="104b5f8c-a960-4db2-8fd5-5b40b019bcb5">11GdiuyTPE5Ft74eeAbZ03RdJovA-iI61</MigrationSourceID>
    <lcf76f155ced4ddcb4097134ff3c332f xmlns="ef802d93-c6f9-4054-b601-bda03835ee1a">
      <Terms xmlns="http://schemas.microsoft.com/office/infopath/2007/PartnerControls"/>
    </lcf76f155ced4ddcb4097134ff3c332f>
    <TaxCatchAll xmlns="104b5f8c-a960-4db2-8fd5-5b40b019bcb5" xsi:nil="true"/>
  </documentManagement>
</p:properties>
</file>

<file path=customXml/itemProps1.xml><?xml version="1.0" encoding="utf-8"?>
<ds:datastoreItem xmlns:ds="http://schemas.openxmlformats.org/officeDocument/2006/customXml" ds:itemID="{EB30226A-4FFC-4312-924C-92C40A4FAD2A}"/>
</file>

<file path=customXml/itemProps2.xml><?xml version="1.0" encoding="utf-8"?>
<ds:datastoreItem xmlns:ds="http://schemas.openxmlformats.org/officeDocument/2006/customXml" ds:itemID="{96CB56C0-329D-49E9-8DB4-B793EDC8CE67}"/>
</file>

<file path=customXml/itemProps3.xml><?xml version="1.0" encoding="utf-8"?>
<ds:datastoreItem xmlns:ds="http://schemas.openxmlformats.org/officeDocument/2006/customXml" ds:itemID="{5B88E403-CB75-490F-9CE4-8B213E66A4D5}"/>
</file>

<file path=docProps/app.xml><?xml version="1.0" encoding="utf-8"?>
<Properties xmlns="http://schemas.openxmlformats.org/officeDocument/2006/extended-properties" xmlns:vt="http://schemas.openxmlformats.org/officeDocument/2006/docPropsVTypes">
  <Template/>
  <TotalTime>399</TotalTime>
  <Words>375</Words>
  <Application>Microsoft Office PowerPoint</Application>
  <PresentationFormat>Widescreen</PresentationFormat>
  <Paragraphs>15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 3</vt:lpstr>
      <vt:lpstr>Office Theme</vt:lpstr>
      <vt:lpstr>Intent, Implementation,  &amp; Impact.</vt:lpstr>
      <vt:lpstr>PowerPoint Presentation</vt:lpstr>
    </vt:vector>
  </TitlesOfParts>
  <Company>Cottage Grove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Impact</dc:title>
  <dc:creator>Anna Richards</dc:creator>
  <cp:lastModifiedBy>Lee Branscombe</cp:lastModifiedBy>
  <cp:revision>46</cp:revision>
  <dcterms:created xsi:type="dcterms:W3CDTF">2021-09-30T10:57:43Z</dcterms:created>
  <dcterms:modified xsi:type="dcterms:W3CDTF">2022-01-10T13:34:52Z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0x010100FA46302DF9845F41BF8EBA0E82BDC25C</vt:lpwstr>
  </property>
  <property fmtid="{D5CDD505-2E9C-101B-9397-08002B2CF9AE}" pid="3" name="Order">
    <vt:r8>97100</vt:r8>
  </property>
</Properties>
</file>