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
  </p:notesMasterIdLst>
  <p:sldIdLst>
    <p:sldId id="256" r:id="rId2"/>
    <p:sldId id="257" r:id="rId3"/>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4"/>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4"/>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11"/>
          <p:cNvSpPr>
            <a:spLocks noGrp="1"/>
          </p:cNvSpPr>
          <p:nvPr>
            <p:ph type="pic" idx="2"/>
          </p:nvPr>
        </p:nvSpPr>
        <p:spPr>
          <a:xfrm>
            <a:off x="5183188" y="987425"/>
            <a:ext cx="6172200" cy="4873625"/>
          </a:xfrm>
          <a:prstGeom prst="rect">
            <a:avLst/>
          </a:prstGeom>
          <a:noFill/>
          <a:ln>
            <a:noFill/>
          </a:ln>
        </p:spPr>
      </p:sp>
      <p:sp>
        <p:nvSpPr>
          <p:cNvPr id="74" name="Google Shape;7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1"/>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1"/>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4"/>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4"/>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PE</a:t>
            </a:r>
            <a:endParaRPr sz="2800"/>
          </a:p>
        </p:txBody>
      </p:sp>
      <p:pic>
        <p:nvPicPr>
          <p:cNvPr id="2" name="Picture 1">
            <a:extLst>
              <a:ext uri="{FF2B5EF4-FFF2-40B4-BE49-F238E27FC236}">
                <a16:creationId xmlns:a16="http://schemas.microsoft.com/office/drawing/2014/main" id="{AF44999B-A618-444C-AC88-62C8684704D9}"/>
              </a:ext>
            </a:extLst>
          </p:cNvPr>
          <p:cNvPicPr>
            <a:picLocks noChangeAspect="1"/>
          </p:cNvPicPr>
          <p:nvPr/>
        </p:nvPicPr>
        <p:blipFill>
          <a:blip r:embed="rId3"/>
          <a:stretch>
            <a:fillRect/>
          </a:stretch>
        </p:blipFill>
        <p:spPr>
          <a:xfrm>
            <a:off x="6096000" y="1554480"/>
            <a:ext cx="5605634" cy="39680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body" idx="1"/>
          </p:nvPr>
        </p:nvSpPr>
        <p:spPr>
          <a:xfrm>
            <a:off x="378822" y="431075"/>
            <a:ext cx="5797860" cy="3836125"/>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dirty="0"/>
              <a:t>Intent</a:t>
            </a:r>
            <a:endParaRPr dirty="0"/>
          </a:p>
          <a:p>
            <a:pPr marL="0" indent="0">
              <a:buSzPts val="1300"/>
              <a:buNone/>
            </a:pPr>
            <a:r>
              <a:rPr lang="en-GB" sz="800" b="1" dirty="0">
                <a:solidFill>
                  <a:srgbClr val="FF0000"/>
                </a:solidFill>
              </a:rPr>
              <a:t>Curriculum Design </a:t>
            </a:r>
            <a:endParaRPr lang="en-GB" sz="800" dirty="0"/>
          </a:p>
          <a:p>
            <a:pPr marL="0" indent="0">
              <a:lnSpc>
                <a:spcPct val="100000"/>
              </a:lnSpc>
              <a:spcBef>
                <a:spcPts val="0"/>
              </a:spcBef>
              <a:buSzPts val="1300"/>
              <a:buNone/>
            </a:pPr>
            <a:r>
              <a:rPr lang="en-GB" sz="800" dirty="0"/>
              <a:t>Our aim at Cottage Grove is to ensure all children receive a high quality Physical Education which inspires them to succeed and excel in both competitive sport and other physically demanding activities. Our curriculum provides opportunities for pupils to become physically confident as well as support their health and fitness. We also provide a range of opportunities for pupils to complete in sport through our partnership and participation with Hampshire School Games. Through these inter-city events where children compete against pupils from other schools, and inter-school events such as sports day, we aim to build character and embed sporting values. </a:t>
            </a:r>
          </a:p>
          <a:p>
            <a:pPr marL="0" indent="0">
              <a:lnSpc>
                <a:spcPct val="100000"/>
              </a:lnSpc>
              <a:spcBef>
                <a:spcPts val="0"/>
              </a:spcBef>
              <a:buSzPts val="1300"/>
              <a:buNone/>
            </a:pPr>
            <a:endParaRPr lang="en-GB" sz="800" dirty="0"/>
          </a:p>
          <a:p>
            <a:pPr marL="0" indent="0">
              <a:lnSpc>
                <a:spcPct val="100000"/>
              </a:lnSpc>
              <a:spcBef>
                <a:spcPts val="0"/>
              </a:spcBef>
              <a:buSzPts val="1300"/>
              <a:buNone/>
            </a:pPr>
            <a:r>
              <a:rPr lang="en-GB" sz="800" dirty="0"/>
              <a:t>Our PE curriculum is designed such that children experience a range of activities that:</a:t>
            </a:r>
          </a:p>
          <a:p>
            <a:pPr marL="171450" indent="-171450">
              <a:lnSpc>
                <a:spcPct val="100000"/>
              </a:lnSpc>
              <a:spcBef>
                <a:spcPts val="0"/>
              </a:spcBef>
              <a:buSzPts val="1300"/>
            </a:pPr>
            <a:r>
              <a:rPr lang="en-GB" sz="800" dirty="0"/>
              <a:t>develop competence in a range of physical skills </a:t>
            </a:r>
          </a:p>
          <a:p>
            <a:pPr marL="171450" indent="-171450">
              <a:lnSpc>
                <a:spcPct val="100000"/>
              </a:lnSpc>
              <a:spcBef>
                <a:spcPts val="0"/>
              </a:spcBef>
              <a:buSzPts val="1300"/>
            </a:pPr>
            <a:r>
              <a:rPr lang="en-GB" sz="800" dirty="0"/>
              <a:t>create resilient learners who are confident and equipped to take on different challenges</a:t>
            </a:r>
          </a:p>
          <a:p>
            <a:pPr marL="171450" indent="-171450">
              <a:lnSpc>
                <a:spcPct val="100000"/>
              </a:lnSpc>
              <a:spcBef>
                <a:spcPts val="0"/>
              </a:spcBef>
              <a:buSzPts val="1300"/>
            </a:pPr>
            <a:r>
              <a:rPr lang="en-GB" sz="800" dirty="0"/>
              <a:t>encourage creativity and open-mindedness</a:t>
            </a:r>
          </a:p>
          <a:p>
            <a:pPr marL="171450" indent="-171450">
              <a:lnSpc>
                <a:spcPct val="100000"/>
              </a:lnSpc>
              <a:spcBef>
                <a:spcPts val="0"/>
              </a:spcBef>
              <a:buSzPts val="1300"/>
            </a:pPr>
            <a:r>
              <a:rPr lang="en-GB" sz="800" dirty="0"/>
              <a:t>foster a range of cooperative and collaborative skills in a range of activities</a:t>
            </a:r>
          </a:p>
          <a:p>
            <a:pPr marL="171450" indent="-171450">
              <a:lnSpc>
                <a:spcPct val="100000"/>
              </a:lnSpc>
              <a:spcBef>
                <a:spcPts val="0"/>
              </a:spcBef>
              <a:buSzPts val="1300"/>
            </a:pPr>
            <a:r>
              <a:rPr lang="en-GB" sz="800" dirty="0"/>
              <a:t>promotes a healthy lifestyle where children love being active</a:t>
            </a:r>
          </a:p>
          <a:p>
            <a:pPr marL="0" indent="0">
              <a:buSzPts val="1300"/>
              <a:buNone/>
            </a:pPr>
            <a:r>
              <a:rPr lang="en-GB" sz="800" b="1" dirty="0">
                <a:solidFill>
                  <a:srgbClr val="FF0000"/>
                </a:solidFill>
              </a:rPr>
              <a:t>Sequencing</a:t>
            </a:r>
          </a:p>
          <a:p>
            <a:pPr marL="0" indent="0">
              <a:spcBef>
                <a:spcPts val="0"/>
              </a:spcBef>
              <a:buSzPts val="1300"/>
              <a:buNone/>
            </a:pPr>
            <a:r>
              <a:rPr lang="en-GB" sz="800" dirty="0"/>
              <a:t>The curriculum is sequenced so that the children’s skills are applied to a range of sports. For example the children will learn a range of striking and fielding skills and apply to sports such as cricket and rounders. As the year groups progress, the children learn more of the rules of sports so that they are able apply these skills in a more realistic setting. The skills that the children are applying are made explicit and are reinforced throughout sessions. </a:t>
            </a:r>
          </a:p>
          <a:p>
            <a:pPr marL="0" indent="0">
              <a:buSzPts val="1300"/>
              <a:buNone/>
            </a:pPr>
            <a:r>
              <a:rPr lang="en-GB" sz="800" b="1" dirty="0">
                <a:solidFill>
                  <a:srgbClr val="FF0000"/>
                </a:solidFill>
              </a:rPr>
              <a:t>Disciplinary Knowledge</a:t>
            </a:r>
          </a:p>
          <a:p>
            <a:pPr marL="0" indent="0">
              <a:spcBef>
                <a:spcPts val="0"/>
              </a:spcBef>
              <a:buSzPts val="1300"/>
              <a:buNone/>
            </a:pPr>
            <a:r>
              <a:rPr lang="en-GB" sz="800" dirty="0"/>
              <a:t>We aim for the children to experience a range of activities that enable them to learn the skills required to be successful sportsmen and woman. Where appropriate, the units of work cover elements of teamwork, healthy bodies and the rules of the sports being played. Children will covered associated skills that could be applied across a range of sports. </a:t>
            </a:r>
          </a:p>
          <a:p>
            <a:pPr marL="0" indent="0">
              <a:buSzPts val="1300"/>
              <a:buNone/>
            </a:pPr>
            <a:r>
              <a:rPr lang="en-GB" sz="800" b="1" dirty="0">
                <a:solidFill>
                  <a:srgbClr val="FF0000"/>
                </a:solidFill>
              </a:rPr>
              <a:t>Broad and Balanced</a:t>
            </a:r>
            <a:endParaRPr lang="en-GB" sz="800" dirty="0"/>
          </a:p>
          <a:p>
            <a:pPr marL="0" lvl="0" indent="0" algn="l" rtl="0">
              <a:lnSpc>
                <a:spcPct val="90000"/>
              </a:lnSpc>
              <a:spcBef>
                <a:spcPts val="0"/>
              </a:spcBef>
              <a:spcAft>
                <a:spcPts val="0"/>
              </a:spcAft>
              <a:buClr>
                <a:schemeClr val="dk1"/>
              </a:buClr>
              <a:buSzPts val="1300"/>
              <a:buNone/>
            </a:pPr>
            <a:r>
              <a:rPr lang="en-GB" sz="800" dirty="0"/>
              <a:t>Throughout the year, the children will experience a range of skills that they can apply to a range of sports. This includes those individual sports such as gymnastics and dance as well as those that are a more team based game. </a:t>
            </a:r>
          </a:p>
        </p:txBody>
      </p:sp>
      <p:sp>
        <p:nvSpPr>
          <p:cNvPr id="101" name="Google Shape;101;p15"/>
          <p:cNvSpPr txBox="1"/>
          <p:nvPr/>
        </p:nvSpPr>
        <p:spPr>
          <a:xfrm>
            <a:off x="6311153" y="431075"/>
            <a:ext cx="4962092" cy="3836125"/>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Implementation</a:t>
            </a:r>
            <a:endParaRPr sz="2000" b="0" i="0" u="none" strike="noStrike" cap="none" dirty="0">
              <a:solidFill>
                <a:srgbClr val="3F3F3F"/>
              </a:solidFill>
              <a:latin typeface="Calibri"/>
              <a:ea typeface="Calibri"/>
              <a:cs typeface="Calibri"/>
              <a:sym typeface="Calibri"/>
            </a:endParaRPr>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Teacher knowledge</a:t>
            </a:r>
          </a:p>
          <a:p>
            <a:pPr>
              <a:buClr>
                <a:schemeClr val="accent1"/>
              </a:buClr>
              <a:buSzPts val="1040"/>
            </a:pPr>
            <a:r>
              <a:rPr lang="en-GB" sz="800" dirty="0">
                <a:solidFill>
                  <a:schemeClr val="tx1"/>
                </a:solidFill>
                <a:latin typeface="Calibri"/>
                <a:ea typeface="Calibri"/>
                <a:cs typeface="Calibri"/>
                <a:sym typeface="Calibri"/>
              </a:rPr>
              <a:t>Teachers impart knowledge to the children through a range of sports, both indoor and outdoor. Children have the opportunity to apply knowledge in a range of contexts, which leads to them knowing and remembering more. Teachers recognise the prior learning that takes place in a PE and support the children to understand how lessons build on this. </a:t>
            </a:r>
            <a:endParaRPr lang="en-GB" sz="800" dirty="0">
              <a:solidFill>
                <a:schemeClr val="tx1"/>
              </a:solidFill>
            </a:endParaRPr>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Teacher delivery</a:t>
            </a:r>
            <a:endParaRPr lang="en-GB" sz="800" dirty="0"/>
          </a:p>
          <a:p>
            <a:pPr>
              <a:buClr>
                <a:schemeClr val="accent1"/>
              </a:buClr>
              <a:buSzPts val="1040"/>
            </a:pPr>
            <a:r>
              <a:rPr lang="en-GB" sz="800" dirty="0">
                <a:solidFill>
                  <a:srgbClr val="3F3F3F"/>
                </a:solidFill>
                <a:latin typeface="Calibri"/>
                <a:ea typeface="Calibri"/>
                <a:cs typeface="Calibri"/>
                <a:sym typeface="Calibri"/>
              </a:rPr>
              <a:t>PE is taught at Cottage Grove Primary School as a discrete subject, as well as being integrated with other curriculum areas where possible. Physical Education is taught weekly for a minimum of 2 hours by class teachers. Each week, children are led in one indoor and one outdoor lesson which covers a strand of the National PE Curriculum; however, children are also provided with ample opportunity to participate in physical activities during daily playtimes.  </a:t>
            </a:r>
            <a:endParaRPr lang="en-GB" sz="800" dirty="0"/>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Transference of knowledge</a:t>
            </a:r>
          </a:p>
          <a:p>
            <a:pPr>
              <a:buClr>
                <a:schemeClr val="accent1"/>
              </a:buClr>
              <a:buSzPts val="1040"/>
            </a:pPr>
            <a:r>
              <a:rPr lang="en-GB" sz="800" dirty="0">
                <a:solidFill>
                  <a:srgbClr val="3F3F3F"/>
                </a:solidFill>
                <a:latin typeface="Calibri"/>
                <a:ea typeface="Calibri"/>
                <a:cs typeface="Calibri"/>
                <a:sym typeface="Calibri"/>
              </a:rPr>
              <a:t>The skills in these areas are also therefore developed systematically, with the programme of skills for each year group building on previous learning and preparing for subsequent years. Knowledge and skills are informed and linked to enable achievement of key stage end points, as informed by the 2014 National Curriculum.</a:t>
            </a:r>
            <a:endParaRPr lang="en-GB" sz="800" dirty="0"/>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Use of assessment</a:t>
            </a:r>
          </a:p>
          <a:p>
            <a:pPr>
              <a:buClr>
                <a:schemeClr val="accent1"/>
              </a:buClr>
              <a:buSzPts val="1040"/>
            </a:pPr>
            <a:r>
              <a:rPr lang="en-GB" sz="800" dirty="0">
                <a:solidFill>
                  <a:schemeClr val="tx1"/>
                </a:solidFill>
                <a:latin typeface="Calibri"/>
                <a:ea typeface="Calibri"/>
                <a:cs typeface="Calibri"/>
                <a:sym typeface="Calibri"/>
              </a:rPr>
              <a:t>Formative assessment is used throughout PE sessions to identify anyone who needs additional support to meet the required age appropriate objectives. </a:t>
            </a:r>
            <a:endParaRPr lang="en-GB" sz="800" dirty="0">
              <a:solidFill>
                <a:schemeClr val="tx1"/>
              </a:solidFill>
            </a:endParaRPr>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Focus on key knowledge (rather than too much information) </a:t>
            </a:r>
            <a:endParaRPr lang="en-GB" sz="800" dirty="0"/>
          </a:p>
          <a:p>
            <a:pPr marL="0" marR="0" lvl="0" indent="0" algn="l" rtl="0">
              <a:spcAft>
                <a:spcPts val="0"/>
              </a:spcAft>
              <a:buClr>
                <a:schemeClr val="accent1"/>
              </a:buClr>
              <a:buSzPts val="1040"/>
              <a:buFont typeface="Noto Sans Symbols"/>
              <a:buNone/>
            </a:pPr>
            <a:r>
              <a:rPr lang="en-GB" sz="800" b="0" i="0" u="none" strike="noStrike" cap="none" dirty="0">
                <a:solidFill>
                  <a:srgbClr val="3F3F3F"/>
                </a:solidFill>
                <a:latin typeface="Calibri"/>
                <a:ea typeface="Calibri"/>
                <a:cs typeface="Calibri"/>
                <a:sym typeface="Calibri"/>
              </a:rPr>
              <a:t>The key knowledge and skills of each topic are mapped across each year group in our Progression of Skills overview; ensuring that children develop their knowledge of health and fitness, games, dance and gymnastics and (from KS2) athletics and outdoor and adventurous activity progressively. </a:t>
            </a:r>
          </a:p>
        </p:txBody>
      </p:sp>
      <p:sp>
        <p:nvSpPr>
          <p:cNvPr id="102" name="Google Shape;102;p15"/>
          <p:cNvSpPr txBox="1"/>
          <p:nvPr/>
        </p:nvSpPr>
        <p:spPr>
          <a:xfrm>
            <a:off x="2330823" y="4356846"/>
            <a:ext cx="9761819" cy="2460137"/>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Impact</a:t>
            </a:r>
            <a:endParaRPr dirty="0"/>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Acquire knowledge and cultural capital</a:t>
            </a:r>
          </a:p>
          <a:p>
            <a:pPr>
              <a:buClr>
                <a:schemeClr val="accent1"/>
              </a:buClr>
              <a:buSzPts val="1040"/>
            </a:pPr>
            <a:r>
              <a:rPr lang="en-GB" sz="800" b="0" i="0" u="none" strike="noStrike" cap="none" dirty="0">
                <a:solidFill>
                  <a:srgbClr val="3F3F3F"/>
                </a:solidFill>
                <a:latin typeface="Calibri"/>
                <a:ea typeface="Calibri"/>
                <a:cs typeface="Calibri"/>
                <a:sym typeface="Calibri"/>
              </a:rPr>
              <a:t>Children learn the value of sportsmanship in their lessons, helping them </a:t>
            </a:r>
            <a:r>
              <a:rPr lang="en-GB" sz="800" dirty="0">
                <a:solidFill>
                  <a:srgbClr val="3F3F3F"/>
                </a:solidFill>
                <a:latin typeface="Calibri"/>
                <a:ea typeface="Calibri"/>
                <a:cs typeface="Calibri"/>
                <a:sym typeface="Calibri"/>
              </a:rPr>
              <a:t>to show school values of acceptance, perseverance, respect, independence and achievement in a sporting context. Furthermore, t</a:t>
            </a:r>
            <a:r>
              <a:rPr lang="en-GB" sz="800" b="0" i="0" u="none" strike="noStrike" cap="none" dirty="0">
                <a:solidFill>
                  <a:srgbClr val="3F3F3F"/>
                </a:solidFill>
                <a:latin typeface="Calibri"/>
                <a:ea typeface="Calibri"/>
                <a:cs typeface="Calibri"/>
                <a:sym typeface="Calibri"/>
              </a:rPr>
              <a:t>he school will continue to participate in a range of inter-school and inter-city competitions at the very least, maintain our Silver School Games Award. This enables those participating to demonstrate the school values outside</a:t>
            </a:r>
            <a:r>
              <a:rPr lang="en-GB" sz="800" dirty="0">
                <a:solidFill>
                  <a:srgbClr val="3F3F3F"/>
                </a:solidFill>
                <a:latin typeface="Calibri"/>
                <a:ea typeface="Calibri"/>
                <a:cs typeface="Calibri"/>
                <a:sym typeface="Calibri"/>
              </a:rPr>
              <a:t> of the school arena</a:t>
            </a:r>
            <a:endParaRPr lang="en-GB" sz="800" dirty="0"/>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Produce work of high quality</a:t>
            </a:r>
          </a:p>
          <a:p>
            <a:pPr>
              <a:buClr>
                <a:schemeClr val="accent1"/>
              </a:buClr>
              <a:buSzPts val="1040"/>
            </a:pPr>
            <a:r>
              <a:rPr lang="en-GB" sz="800" b="0" i="0" u="none" strike="noStrike" cap="none" dirty="0">
                <a:solidFill>
                  <a:srgbClr val="3F3F3F"/>
                </a:solidFill>
                <a:latin typeface="Calibri"/>
                <a:ea typeface="Calibri"/>
                <a:cs typeface="Calibri"/>
                <a:sym typeface="Calibri"/>
              </a:rPr>
              <a:t>Outcomes at the end of each unit will be evidenced in children showing resilience in sporting and other physical activities such as gymnastics and dance. Children acquire a strong understanding of the knowledge and skills for the sports covered and take pride in their own performances</a:t>
            </a:r>
            <a:endParaRPr lang="en-GB" sz="800" dirty="0"/>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Make progress (know more, do more and remember more)</a:t>
            </a:r>
          </a:p>
          <a:p>
            <a:pPr>
              <a:buClr>
                <a:schemeClr val="accent1"/>
              </a:buClr>
              <a:buSzPts val="1040"/>
            </a:pPr>
            <a:r>
              <a:rPr lang="en-GB" sz="800" b="0" i="0" u="none" strike="noStrike" cap="none" dirty="0">
                <a:solidFill>
                  <a:srgbClr val="3F3F3F"/>
                </a:solidFill>
                <a:latin typeface="Calibri"/>
                <a:ea typeface="Calibri"/>
                <a:cs typeface="Calibri"/>
                <a:sym typeface="Calibri"/>
              </a:rPr>
              <a:t>At Cottage Grove, our curriculum encompasses a variety of sporting activities to allow each child the opportunity to achieve. Children are able to verbalise the skills they have learnt and explain why they are useful in that area of physicality. They are able to make appropriate links to keeping healthy as well as prior learning, helping them to know, do and remember more. </a:t>
            </a:r>
            <a:endParaRPr lang="en-GB" sz="800" dirty="0"/>
          </a:p>
          <a:p>
            <a:pPr>
              <a:spcBef>
                <a:spcPts val="1000"/>
              </a:spcBef>
              <a:buClr>
                <a:schemeClr val="accent1"/>
              </a:buClr>
              <a:buSzPts val="1040"/>
            </a:pPr>
            <a:r>
              <a:rPr lang="en-GB" sz="800" b="1" i="0" u="none" strike="noStrike" cap="none" dirty="0">
                <a:solidFill>
                  <a:srgbClr val="FF0000"/>
                </a:solidFill>
                <a:latin typeface="Calibri"/>
                <a:ea typeface="Calibri"/>
                <a:cs typeface="Calibri"/>
                <a:sym typeface="Calibri"/>
              </a:rPr>
              <a:t>Be prepared for the next stage of their education</a:t>
            </a:r>
          </a:p>
          <a:p>
            <a:pPr>
              <a:buClr>
                <a:schemeClr val="accent1"/>
              </a:buClr>
              <a:buSzPts val="1040"/>
            </a:pPr>
            <a:r>
              <a:rPr lang="en-GB" sz="800" b="0" i="0" u="none" strike="noStrike" cap="none" dirty="0">
                <a:solidFill>
                  <a:srgbClr val="3F3F3F"/>
                </a:solidFill>
                <a:latin typeface="Calibri"/>
                <a:ea typeface="Calibri"/>
                <a:cs typeface="Calibri"/>
                <a:sym typeface="Calibri"/>
              </a:rPr>
              <a:t>Our children are well equipped for the next stage of learning and make positive sporting contributions both in PE lessons and those who choose to continue to practise through participating in sports clubs. They develop a strong sense of belonging to teams as well as the school as a whole and feel that their contributions in this are valued. </a:t>
            </a:r>
            <a:endParaRPr lang="en-GB" sz="800" dirty="0"/>
          </a:p>
          <a:p>
            <a:pPr marL="0" marR="0" lvl="0" indent="0" algn="l" rtl="0">
              <a:spcBef>
                <a:spcPts val="1000"/>
              </a:spcBef>
              <a:spcAft>
                <a:spcPts val="0"/>
              </a:spcAft>
              <a:buClr>
                <a:schemeClr val="accent1"/>
              </a:buClr>
              <a:buSzPts val="1040"/>
              <a:buFont typeface="Noto Sans Symbols"/>
              <a:buNone/>
            </a:pPr>
            <a:endParaRPr lang="en-GB" sz="800" b="0" i="0" u="none" strike="noStrike" cap="none" dirty="0">
              <a:solidFill>
                <a:srgbClr val="3F3F3F"/>
              </a:solidFill>
              <a:latin typeface="Calibri"/>
              <a:ea typeface="Calibri"/>
              <a:cs typeface="Calibri"/>
              <a:sym typeface="Calibri"/>
            </a:endParaRPr>
          </a:p>
        </p:txBody>
      </p:sp>
      <p:pic>
        <p:nvPicPr>
          <p:cNvPr id="103" name="Google Shape;103;p15"/>
          <p:cNvPicPr preferRelativeResize="0"/>
          <p:nvPr/>
        </p:nvPicPr>
        <p:blipFill rotWithShape="1">
          <a:blip r:embed="rId3">
            <a:alphaModFix/>
          </a:blip>
          <a:srcRect/>
          <a:stretch/>
        </p:blipFill>
        <p:spPr>
          <a:xfrm>
            <a:off x="193103" y="4936288"/>
            <a:ext cx="1488147" cy="1066973"/>
          </a:xfrm>
          <a:prstGeom prst="rect">
            <a:avLst/>
          </a:prstGeom>
          <a:noFill/>
          <a:ln>
            <a:noFill/>
          </a:ln>
        </p:spPr>
      </p:pic>
      <p:pic>
        <p:nvPicPr>
          <p:cNvPr id="104" name="Google Shape;104;p15"/>
          <p:cNvPicPr preferRelativeResize="0"/>
          <p:nvPr/>
        </p:nvPicPr>
        <p:blipFill rotWithShape="1">
          <a:blip r:embed="rId4">
            <a:alphaModFix/>
          </a:blip>
          <a:srcRect/>
          <a:stretch/>
        </p:blipFill>
        <p:spPr>
          <a:xfrm rot="5400000">
            <a:off x="10532687" y="2182657"/>
            <a:ext cx="2460137" cy="971896"/>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3C9CEF-6FAC-4B98-AD08-FDBBBB34F20B}"/>
</file>

<file path=customXml/itemProps2.xml><?xml version="1.0" encoding="utf-8"?>
<ds:datastoreItem xmlns:ds="http://schemas.openxmlformats.org/officeDocument/2006/customXml" ds:itemID="{F88D0F2C-BB4C-46E7-9E1A-395D827697E4}"/>
</file>

<file path=customXml/itemProps3.xml><?xml version="1.0" encoding="utf-8"?>
<ds:datastoreItem xmlns:ds="http://schemas.openxmlformats.org/officeDocument/2006/customXml" ds:itemID="{2BE7E532-065A-4E3B-94A0-C5C262A32B95}"/>
</file>

<file path=docProps/app.xml><?xml version="1.0" encoding="utf-8"?>
<Properties xmlns="http://schemas.openxmlformats.org/officeDocument/2006/extended-properties" xmlns:vt="http://schemas.openxmlformats.org/officeDocument/2006/docPropsVTypes">
  <TotalTime>207</TotalTime>
  <Words>955</Words>
  <Application>Microsoft Office PowerPoint</Application>
  <PresentationFormat>Widescreen</PresentationFormat>
  <Paragraphs>38</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cp:lastModifiedBy>Lee Branscombe</cp:lastModifiedBy>
  <cp:revision>9</cp:revision>
  <dcterms:modified xsi:type="dcterms:W3CDTF">2023-10-19T06:40:07Z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96300</vt:r8>
  </property>
  <property fmtid="{D5CDD505-2E9C-101B-9397-08002B2CF9AE}" pid="4" name="xd_ProgID">
    <vt:lpwstr/>
  </property>
  <property fmtid="{D5CDD505-2E9C-101B-9397-08002B2CF9AE}" pid="5" name="MediaServiceImageTags">
    <vt:lpwstr/>
  </property>
  <property fmtid="{D5CDD505-2E9C-101B-9397-08002B2CF9AE}" pid="6" name="MigrationSourceID">
    <vt:lpwstr>1-IbWN0q3RDHt-FPz7M3j5Q7s7K3gIVtt</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