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
  </p:notesMasterIdLst>
  <p:sldIdLst>
    <p:sldId id="256" r:id="rId2"/>
    <p:sldId id="257" r:id="rId3"/>
  </p:sldIdLst>
  <p:sldSz cx="12192000" cy="68580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 roundtripDataSignature="AMtx7mgcco/gZjqhLCuQC48vnQJ57vOe5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1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customschemas.google.com/relationships/presentationmetadata" Target="metadata"/><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tableStyles" Target="tableStyles.xml"/><Relationship Id="rId10" Type="http://schemas.openxmlformats.org/officeDocument/2006/relationships/theme" Target="theme/theme1.xml"/><Relationship Id="rId4" Type="http://schemas.openxmlformats.org/officeDocument/2006/relationships/notesMaster" Target="notesMasters/notesMaster1.xml"/><Relationship Id="rId9" Type="http://schemas.openxmlformats.org/officeDocument/2006/relationships/viewProps" Target="viewProps.xml"/><Relationship Id="rId14"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2" name="Google Shape;92;p1: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8" name="Google Shape;98;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25"/>
        <p:cNvGrpSpPr/>
        <p:nvPr/>
      </p:nvGrpSpPr>
      <p:grpSpPr>
        <a:xfrm>
          <a:off x="0" y="0"/>
          <a:ext cx="0" cy="0"/>
          <a:chOff x="0" y="0"/>
          <a:chExt cx="0" cy="0"/>
        </a:xfrm>
      </p:grpSpPr>
      <p:sp>
        <p:nvSpPr>
          <p:cNvPr id="26" name="Google Shape;26;p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31" name="Google Shape;31;p6"/>
          <p:cNvPicPr preferRelativeResize="0"/>
          <p:nvPr/>
        </p:nvPicPr>
        <p:blipFill rotWithShape="1">
          <a:blip r:embed="rId2">
            <a:alphaModFix/>
          </a:blip>
          <a:srcRect/>
          <a:stretch/>
        </p:blipFill>
        <p:spPr>
          <a:xfrm>
            <a:off x="11622741" y="63126"/>
            <a:ext cx="501650" cy="501650"/>
          </a:xfrm>
          <a:prstGeom prst="rect">
            <a:avLst/>
          </a:prstGeom>
          <a:noFill/>
          <a:ln>
            <a:noFill/>
          </a:ln>
        </p:spPr>
      </p:pic>
      <p:pic>
        <p:nvPicPr>
          <p:cNvPr id="32" name="Google Shape;32;p6"/>
          <p:cNvPicPr preferRelativeResize="0"/>
          <p:nvPr/>
        </p:nvPicPr>
        <p:blipFill rotWithShape="1">
          <a:blip r:embed="rId3">
            <a:alphaModFix/>
          </a:blip>
          <a:srcRect/>
          <a:stretch/>
        </p:blipFill>
        <p:spPr>
          <a:xfrm>
            <a:off x="0" y="6293224"/>
            <a:ext cx="2280902" cy="66276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6" name="Google Shape;36;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9"/>
        <p:cNvGrpSpPr/>
        <p:nvPr/>
      </p:nvGrpSpPr>
      <p:grpSpPr>
        <a:xfrm>
          <a:off x="0" y="0"/>
          <a:ext cx="0" cy="0"/>
          <a:chOff x="0" y="0"/>
          <a:chExt cx="0" cy="0"/>
        </a:xfrm>
      </p:grpSpPr>
      <p:sp>
        <p:nvSpPr>
          <p:cNvPr id="40" name="Google Shape;40;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6"/>
        <p:cNvGrpSpPr/>
        <p:nvPr/>
      </p:nvGrpSpPr>
      <p:grpSpPr>
        <a:xfrm>
          <a:off x="0" y="0"/>
          <a:ext cx="0" cy="0"/>
          <a:chOff x="0" y="0"/>
          <a:chExt cx="0" cy="0"/>
        </a:xfrm>
      </p:grpSpPr>
      <p:sp>
        <p:nvSpPr>
          <p:cNvPr id="47" name="Google Shape;47;p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5"/>
        <p:cNvGrpSpPr/>
        <p:nvPr/>
      </p:nvGrpSpPr>
      <p:grpSpPr>
        <a:xfrm>
          <a:off x="0" y="0"/>
          <a:ext cx="0" cy="0"/>
          <a:chOff x="0" y="0"/>
          <a:chExt cx="0" cy="0"/>
        </a:xfrm>
      </p:grpSpPr>
      <p:sp>
        <p:nvSpPr>
          <p:cNvPr id="56" name="Google Shape;56;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4"/>
        <p:cNvGrpSpPr/>
        <p:nvPr/>
      </p:nvGrpSpPr>
      <p:grpSpPr>
        <a:xfrm>
          <a:off x="0" y="0"/>
          <a:ext cx="0" cy="0"/>
          <a:chOff x="0" y="0"/>
          <a:chExt cx="0" cy="0"/>
        </a:xfrm>
      </p:grpSpPr>
      <p:sp>
        <p:nvSpPr>
          <p:cNvPr id="65" name="Google Shape;65;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7" name="Google Shape;67;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8" name="Google Shape;6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3"/>
          <p:cNvSpPr>
            <a:spLocks noGrp="1"/>
          </p:cNvSpPr>
          <p:nvPr>
            <p:ph type="pic" idx="2"/>
          </p:nvPr>
        </p:nvSpPr>
        <p:spPr>
          <a:xfrm>
            <a:off x="5183188" y="987425"/>
            <a:ext cx="6172200" cy="4873625"/>
          </a:xfrm>
          <a:prstGeom prst="rect">
            <a:avLst/>
          </a:prstGeom>
          <a:noFill/>
          <a:ln>
            <a:noFill/>
          </a:ln>
        </p:spPr>
      </p:sp>
      <p:sp>
        <p:nvSpPr>
          <p:cNvPr id="74" name="Google Shape;74;p1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5" name="Google Shape;7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1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7FBF4"/>
            </a:gs>
            <a:gs pos="74000">
              <a:srgbClr val="BDDCA8"/>
            </a:gs>
            <a:gs pos="83000">
              <a:srgbClr val="BDDCA8"/>
            </a:gs>
            <a:gs pos="100000">
              <a:srgbClr val="D3E7C5"/>
            </a:gs>
          </a:gsLst>
          <a:lin ang="5400000" scaled="0"/>
        </a:gradFill>
        <a:effectLst/>
      </p:bgPr>
    </p:bg>
    <p:spTree>
      <p:nvGrpSpPr>
        <p:cNvPr id="1" name="Shape 5"/>
        <p:cNvGrpSpPr/>
        <p:nvPr/>
      </p:nvGrpSpPr>
      <p:grpSpPr>
        <a:xfrm>
          <a:off x="0" y="0"/>
          <a:ext cx="0" cy="0"/>
          <a:chOff x="0" y="0"/>
          <a:chExt cx="0" cy="0"/>
        </a:xfrm>
      </p:grpSpPr>
      <p:sp>
        <p:nvSpPr>
          <p:cNvPr id="6" name="Google Shape;6;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11" name="Google Shape;11;p3"/>
          <p:cNvPicPr preferRelativeResize="0"/>
          <p:nvPr/>
        </p:nvPicPr>
        <p:blipFill rotWithShape="1">
          <a:blip r:embed="rId14">
            <a:alphaModFix/>
          </a:blip>
          <a:srcRect/>
          <a:stretch/>
        </p:blipFill>
        <p:spPr>
          <a:xfrm>
            <a:off x="11398623" y="63126"/>
            <a:ext cx="725768" cy="725768"/>
          </a:xfrm>
          <a:prstGeom prst="rect">
            <a:avLst/>
          </a:prstGeom>
          <a:noFill/>
          <a:ln>
            <a:noFill/>
          </a:ln>
        </p:spPr>
      </p:pic>
      <p:pic>
        <p:nvPicPr>
          <p:cNvPr id="12" name="Google Shape;12;p3"/>
          <p:cNvPicPr preferRelativeResize="0"/>
          <p:nvPr/>
        </p:nvPicPr>
        <p:blipFill rotWithShape="1">
          <a:blip r:embed="rId15">
            <a:alphaModFix/>
          </a:blip>
          <a:srcRect/>
          <a:stretch/>
        </p:blipFill>
        <p:spPr>
          <a:xfrm>
            <a:off x="0" y="6293224"/>
            <a:ext cx="2280902" cy="662766"/>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1EFD8"/>
            </a:gs>
            <a:gs pos="23902">
              <a:srgbClr val="D6EACA"/>
            </a:gs>
            <a:gs pos="33000">
              <a:srgbClr val="BDDCA8"/>
            </a:gs>
            <a:gs pos="44250">
              <a:srgbClr val="BEDCAA"/>
            </a:gs>
            <a:gs pos="83000">
              <a:srgbClr val="BDDCA8"/>
            </a:gs>
            <a:gs pos="100000">
              <a:srgbClr val="D3E7C5"/>
            </a:gs>
          </a:gsLst>
          <a:lin ang="5400000" scaled="0"/>
        </a:gradFill>
        <a:effectLst/>
      </p:bgPr>
    </p:bg>
    <p:spTree>
      <p:nvGrpSpPr>
        <p:cNvPr id="1" name="Shape 93"/>
        <p:cNvGrpSpPr/>
        <p:nvPr/>
      </p:nvGrpSpPr>
      <p:grpSpPr>
        <a:xfrm>
          <a:off x="0" y="0"/>
          <a:ext cx="0" cy="0"/>
          <a:chOff x="0" y="0"/>
          <a:chExt cx="0" cy="0"/>
        </a:xfrm>
      </p:grpSpPr>
      <p:sp>
        <p:nvSpPr>
          <p:cNvPr id="94" name="Google Shape;94;p1"/>
          <p:cNvSpPr txBox="1">
            <a:spLocks noGrp="1"/>
          </p:cNvSpPr>
          <p:nvPr>
            <p:ph type="ctrTitle"/>
          </p:nvPr>
        </p:nvSpPr>
        <p:spPr>
          <a:xfrm>
            <a:off x="927463" y="1554480"/>
            <a:ext cx="8346540" cy="2496356"/>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en-GB"/>
              <a:t>Intent,</a:t>
            </a:r>
            <a:br>
              <a:rPr lang="en-GB"/>
            </a:br>
            <a:r>
              <a:rPr lang="en-GB"/>
              <a:t>Implementation, </a:t>
            </a:r>
            <a:br>
              <a:rPr lang="en-GB"/>
            </a:br>
            <a:r>
              <a:rPr lang="en-GB"/>
              <a:t>&amp; Impact.</a:t>
            </a:r>
            <a:endParaRPr/>
          </a:p>
        </p:txBody>
      </p:sp>
      <p:sp>
        <p:nvSpPr>
          <p:cNvPr id="95" name="Google Shape;95;p1"/>
          <p:cNvSpPr txBox="1">
            <a:spLocks noGrp="1"/>
          </p:cNvSpPr>
          <p:nvPr>
            <p:ph type="subTitle" idx="1"/>
          </p:nvPr>
        </p:nvSpPr>
        <p:spPr>
          <a:xfrm>
            <a:off x="1084217" y="4050833"/>
            <a:ext cx="8189786" cy="10968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GB" sz="2800"/>
              <a:t>Subject: Music</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
          <p:cNvSpPr txBox="1">
            <a:spLocks noGrp="1"/>
          </p:cNvSpPr>
          <p:nvPr>
            <p:ph type="body" idx="1"/>
          </p:nvPr>
        </p:nvSpPr>
        <p:spPr>
          <a:xfrm>
            <a:off x="378825" y="431075"/>
            <a:ext cx="3984300" cy="6109500"/>
          </a:xfrm>
          <a:prstGeom prst="rect">
            <a:avLst/>
          </a:prstGeom>
          <a:solidFill>
            <a:srgbClr val="E1EFD8"/>
          </a:solidFill>
          <a:ln w="38100" cap="flat" cmpd="sng">
            <a:solidFill>
              <a:schemeClr val="accent6"/>
            </a:solidFill>
            <a:prstDash val="solid"/>
            <a:round/>
            <a:headEnd type="none" w="sm" len="sm"/>
            <a:tailEnd type="none" w="sm" len="sm"/>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400"/>
              <a:buNone/>
            </a:pPr>
            <a:r>
              <a:rPr lang="en-GB" sz="2400"/>
              <a:t>Intent</a:t>
            </a:r>
            <a:endParaRPr sz="2400"/>
          </a:p>
          <a:p>
            <a:pPr marL="0" lvl="0" indent="0" algn="l" rtl="0">
              <a:lnSpc>
                <a:spcPct val="90000"/>
              </a:lnSpc>
              <a:spcBef>
                <a:spcPts val="0"/>
              </a:spcBef>
              <a:spcAft>
                <a:spcPts val="0"/>
              </a:spcAft>
              <a:buClr>
                <a:schemeClr val="dk1"/>
              </a:buClr>
              <a:buSzPts val="2400"/>
              <a:buNone/>
            </a:pPr>
            <a:r>
              <a:rPr lang="en-GB" sz="1000">
                <a:solidFill>
                  <a:srgbClr val="FF0000"/>
                </a:solidFill>
              </a:rPr>
              <a:t>Curriculum design </a:t>
            </a:r>
            <a:endParaRPr sz="1000"/>
          </a:p>
          <a:p>
            <a:pPr marL="0" lvl="0" indent="0" algn="l" rtl="0">
              <a:lnSpc>
                <a:spcPct val="90000"/>
              </a:lnSpc>
              <a:spcBef>
                <a:spcPts val="0"/>
              </a:spcBef>
              <a:spcAft>
                <a:spcPts val="0"/>
              </a:spcAft>
              <a:buClr>
                <a:schemeClr val="dk1"/>
              </a:buClr>
              <a:buSzPts val="2400"/>
              <a:buNone/>
            </a:pPr>
            <a:r>
              <a:rPr lang="en-GB" sz="1000"/>
              <a:t>At  Cottage Grove, we aim to encourage all of our children to gain an appreciation and love of music. Through this, we  nurture those who wish to explore their creative side at an extracurricular level and provide outlets for them to explore and improve their talents. We encourage children throughout their journey at Cottage Grove  to perform, listen and appreciate music and explore their musical talent. </a:t>
            </a:r>
            <a:endParaRPr sz="1000"/>
          </a:p>
          <a:p>
            <a:pPr marL="0" lvl="0" indent="0" algn="l" rtl="0">
              <a:lnSpc>
                <a:spcPct val="90000"/>
              </a:lnSpc>
              <a:spcBef>
                <a:spcPts val="0"/>
              </a:spcBef>
              <a:spcAft>
                <a:spcPts val="0"/>
              </a:spcAft>
              <a:buClr>
                <a:schemeClr val="dk1"/>
              </a:buClr>
              <a:buSzPts val="2400"/>
              <a:buNone/>
            </a:pPr>
            <a:r>
              <a:rPr lang="en-GB" sz="1000"/>
              <a:t> We aim to engage and inspire our pupils so that they can:</a:t>
            </a:r>
            <a:endParaRPr sz="1000"/>
          </a:p>
          <a:p>
            <a:pPr marL="171450" lvl="0" indent="-158750" algn="l" rtl="0">
              <a:lnSpc>
                <a:spcPct val="90000"/>
              </a:lnSpc>
              <a:spcBef>
                <a:spcPts val="1000"/>
              </a:spcBef>
              <a:spcAft>
                <a:spcPts val="0"/>
              </a:spcAft>
              <a:buSzPts val="1000"/>
              <a:buChar char="•"/>
            </a:pPr>
            <a:r>
              <a:rPr lang="en-GB" sz="1000"/>
              <a:t>perform, listen to, review and evaluate music across a range of historical periods, genres, styles and traditions, including the works of the great composers and musicians</a:t>
            </a:r>
            <a:endParaRPr sz="1000"/>
          </a:p>
          <a:p>
            <a:pPr marL="171450" lvl="0" indent="-158750" algn="l" rtl="0">
              <a:lnSpc>
                <a:spcPct val="90000"/>
              </a:lnSpc>
              <a:spcBef>
                <a:spcPts val="1000"/>
              </a:spcBef>
              <a:spcAft>
                <a:spcPts val="0"/>
              </a:spcAft>
              <a:buSzPts val="1000"/>
              <a:buChar char="•"/>
            </a:pPr>
            <a:r>
              <a:rPr lang="en-GB" sz="1000"/>
              <a:t>learn to sing and to use their voices, to create and compose music on their own and with others</a:t>
            </a:r>
            <a:endParaRPr sz="1000"/>
          </a:p>
          <a:p>
            <a:pPr marL="171450" lvl="0" indent="-158750" algn="l" rtl="0">
              <a:lnSpc>
                <a:spcPct val="90000"/>
              </a:lnSpc>
              <a:spcBef>
                <a:spcPts val="1000"/>
              </a:spcBef>
              <a:spcAft>
                <a:spcPts val="0"/>
              </a:spcAft>
              <a:buSzPts val="1000"/>
              <a:buChar char="•"/>
            </a:pPr>
            <a:r>
              <a:rPr lang="en-GB" sz="1000"/>
              <a:t> have the opportunity to learn a musical instrument</a:t>
            </a:r>
            <a:endParaRPr sz="1000"/>
          </a:p>
          <a:p>
            <a:pPr marL="171450" lvl="0" indent="-158750" algn="l" rtl="0">
              <a:lnSpc>
                <a:spcPct val="90000"/>
              </a:lnSpc>
              <a:spcBef>
                <a:spcPts val="1000"/>
              </a:spcBef>
              <a:spcAft>
                <a:spcPts val="0"/>
              </a:spcAft>
              <a:buSzPts val="1000"/>
              <a:buChar char="•"/>
            </a:pPr>
            <a:r>
              <a:rPr lang="en-GB" sz="1000"/>
              <a:t>understand and explore how music is created, produced and communicated through: pitch, duration, dynamics, tempo, timbre, texture, structure and appropriate musical notations.</a:t>
            </a:r>
            <a:endParaRPr sz="1000"/>
          </a:p>
          <a:p>
            <a:pPr marL="0" lvl="0" indent="0" algn="l" rtl="0">
              <a:spcBef>
                <a:spcPts val="0"/>
              </a:spcBef>
              <a:spcAft>
                <a:spcPts val="0"/>
              </a:spcAft>
              <a:buNone/>
            </a:pPr>
            <a:r>
              <a:rPr lang="en-GB" sz="1000">
                <a:solidFill>
                  <a:srgbClr val="FF0000"/>
                </a:solidFill>
              </a:rPr>
              <a:t>Sequencing</a:t>
            </a:r>
            <a:endParaRPr sz="1000">
              <a:solidFill>
                <a:srgbClr val="FF0000"/>
              </a:solidFill>
            </a:endParaRPr>
          </a:p>
          <a:p>
            <a:pPr marL="0" lvl="0" indent="0" algn="l" rtl="0">
              <a:lnSpc>
                <a:spcPct val="100000"/>
              </a:lnSpc>
              <a:spcBef>
                <a:spcPts val="0"/>
              </a:spcBef>
              <a:spcAft>
                <a:spcPts val="0"/>
              </a:spcAft>
              <a:buNone/>
            </a:pPr>
            <a:r>
              <a:rPr lang="en-GB" sz="1000"/>
              <a:t>Our music curriculum is sequenced such that it builds on children’s prior knowledge, skills and experiences. Staff are aware of prior learning and future opportunities so that the purpose of their music learning and units of work are clear and show progression.</a:t>
            </a:r>
            <a:endParaRPr sz="1000"/>
          </a:p>
          <a:p>
            <a:pPr marL="0" lvl="0" indent="0" algn="l" rtl="0">
              <a:lnSpc>
                <a:spcPct val="100000"/>
              </a:lnSpc>
              <a:spcBef>
                <a:spcPts val="0"/>
              </a:spcBef>
              <a:spcAft>
                <a:spcPts val="0"/>
              </a:spcAft>
              <a:buClr>
                <a:srgbClr val="FF0000"/>
              </a:buClr>
              <a:buSzPts val="800"/>
              <a:buFont typeface="Arial"/>
              <a:buNone/>
            </a:pPr>
            <a:r>
              <a:rPr lang="en-GB" sz="1000" b="1">
                <a:solidFill>
                  <a:srgbClr val="FF0000"/>
                </a:solidFill>
              </a:rPr>
              <a:t>Disciplinary Knowledge</a:t>
            </a:r>
            <a:endParaRPr sz="1000"/>
          </a:p>
          <a:p>
            <a:pPr marL="0" lvl="0" indent="0" algn="l" rtl="0">
              <a:lnSpc>
                <a:spcPct val="100000"/>
              </a:lnSpc>
              <a:spcBef>
                <a:spcPts val="0"/>
              </a:spcBef>
              <a:spcAft>
                <a:spcPts val="0"/>
              </a:spcAft>
              <a:buNone/>
            </a:pPr>
            <a:r>
              <a:rPr lang="en-GB" sz="1000"/>
              <a:t>We aim for our children to </a:t>
            </a:r>
            <a:r>
              <a:rPr lang="en-GB" sz="1000" b="1"/>
              <a:t>BE</a:t>
            </a:r>
            <a:r>
              <a:rPr lang="en-GB" sz="1000"/>
              <a:t> musicians  by ensuring that the key skills required are promulgated through our lessons. Lessons clearly identify the skill being taught and allow children recurring chances to implement this skill. </a:t>
            </a:r>
            <a:endParaRPr sz="1000"/>
          </a:p>
          <a:p>
            <a:pPr marL="0" lvl="0" indent="0" algn="l" rtl="0">
              <a:lnSpc>
                <a:spcPct val="100000"/>
              </a:lnSpc>
              <a:spcBef>
                <a:spcPts val="0"/>
              </a:spcBef>
              <a:spcAft>
                <a:spcPts val="0"/>
              </a:spcAft>
              <a:buClr>
                <a:srgbClr val="FF0000"/>
              </a:buClr>
              <a:buSzPts val="800"/>
              <a:buFont typeface="Arial"/>
              <a:buNone/>
            </a:pPr>
            <a:r>
              <a:rPr lang="en-GB" sz="1000" b="1">
                <a:solidFill>
                  <a:srgbClr val="FF0000"/>
                </a:solidFill>
              </a:rPr>
              <a:t>Broad and Balanced</a:t>
            </a:r>
            <a:endParaRPr sz="1000"/>
          </a:p>
          <a:p>
            <a:pPr marL="0" lvl="0" indent="0" algn="l" rtl="0">
              <a:lnSpc>
                <a:spcPct val="100000"/>
              </a:lnSpc>
              <a:spcBef>
                <a:spcPts val="0"/>
              </a:spcBef>
              <a:spcAft>
                <a:spcPts val="0"/>
              </a:spcAft>
              <a:buClr>
                <a:schemeClr val="dk1"/>
              </a:buClr>
              <a:buSzPts val="800"/>
              <a:buFont typeface="Arial"/>
              <a:buNone/>
            </a:pPr>
            <a:r>
              <a:rPr lang="en-GB" sz="1000"/>
              <a:t>All children access a broad and balanced curriculum enriched with repeated opportunities to appreciate and create live music.  This enables them to be ready for the next stage in their education as well as being equipped with the necessary knowledge and skills to take advantage of future opportunities in their lives</a:t>
            </a:r>
            <a:r>
              <a:rPr lang="en-GB" sz="800"/>
              <a:t>. </a:t>
            </a:r>
            <a:endParaRPr sz="1000"/>
          </a:p>
          <a:p>
            <a:pPr marL="0" lvl="0" indent="0" algn="l" rtl="0">
              <a:lnSpc>
                <a:spcPct val="90000"/>
              </a:lnSpc>
              <a:spcBef>
                <a:spcPts val="1000"/>
              </a:spcBef>
              <a:spcAft>
                <a:spcPts val="0"/>
              </a:spcAft>
              <a:buNone/>
            </a:pPr>
            <a:endParaRPr sz="1000"/>
          </a:p>
        </p:txBody>
      </p:sp>
      <p:sp>
        <p:nvSpPr>
          <p:cNvPr id="101" name="Google Shape;101;p2"/>
          <p:cNvSpPr txBox="1"/>
          <p:nvPr/>
        </p:nvSpPr>
        <p:spPr>
          <a:xfrm>
            <a:off x="4572000" y="431075"/>
            <a:ext cx="6472518" cy="4409866"/>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accent1"/>
              </a:buClr>
              <a:buSzPts val="1920"/>
              <a:buFont typeface="Noto Sans Symbols"/>
              <a:buNone/>
            </a:pPr>
            <a:r>
              <a:rPr lang="en-GB" sz="2400" b="0" i="0" u="none" strike="noStrike" cap="none" dirty="0">
                <a:solidFill>
                  <a:srgbClr val="3F3F3F"/>
                </a:solidFill>
                <a:latin typeface="Calibri"/>
                <a:ea typeface="Calibri"/>
                <a:cs typeface="Calibri"/>
                <a:sym typeface="Calibri"/>
              </a:rPr>
              <a:t>Implementation</a:t>
            </a:r>
            <a:endParaRPr sz="1200" b="0" i="0" u="none" strike="noStrike" cap="none" dirty="0">
              <a:solidFill>
                <a:srgbClr val="3F3F3F"/>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900" dirty="0">
                <a:solidFill>
                  <a:srgbClr val="FF0000"/>
                </a:solidFill>
                <a:latin typeface="Calibri"/>
                <a:ea typeface="Calibri"/>
                <a:cs typeface="Calibri"/>
                <a:sym typeface="Calibri"/>
              </a:rPr>
              <a:t>Teacher knowledge</a:t>
            </a:r>
            <a:endParaRPr sz="900" b="0" i="0" u="none" strike="noStrike" cap="none" dirty="0">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900" b="0" i="0" u="none" strike="noStrike" cap="none" dirty="0">
                <a:solidFill>
                  <a:srgbClr val="3F3F3F"/>
                </a:solidFill>
                <a:latin typeface="Calibri"/>
                <a:ea typeface="Calibri"/>
                <a:cs typeface="Calibri"/>
                <a:sym typeface="Calibri"/>
              </a:rPr>
              <a:t>At Cottage Grove, we follow the National Curriculum Schemes of Work to provide the skills focus for each stage of our pupils learning from Early Years to Year 6. Using those skills, we create links to other areas of learning so that music is explored alongside all areas of the curriculum. We have a dedicated, multipurpose music room where children can experience a variety of instruments. </a:t>
            </a:r>
            <a:r>
              <a:rPr lang="en-GB" sz="900" dirty="0">
                <a:solidFill>
                  <a:srgbClr val="3F3F3F"/>
                </a:solidFill>
                <a:latin typeface="Calibri"/>
                <a:ea typeface="Calibri"/>
                <a:cs typeface="Calibri"/>
                <a:sym typeface="Calibri"/>
              </a:rPr>
              <a:t>At Cottage Grove, we also offer private lessons through our partnerships with Rocksteady and Portsmouth Music Services. There are options to learn a variety of instruments: guitar, keyboard, woodwind and electric instruments. The children’s learning is further enhanced by regular events in the local community that can range from a single year group to the whole school.</a:t>
            </a:r>
            <a:endParaRPr sz="900" dirty="0">
              <a:solidFill>
                <a:schemeClr val="dk1"/>
              </a:solidFill>
            </a:endParaRPr>
          </a:p>
          <a:p>
            <a:pPr marL="0" lvl="0" indent="0" algn="l" rtl="0">
              <a:spcBef>
                <a:spcPts val="0"/>
              </a:spcBef>
              <a:spcAft>
                <a:spcPts val="0"/>
              </a:spcAft>
              <a:buClr>
                <a:schemeClr val="dk1"/>
              </a:buClr>
              <a:buSzPts val="1200"/>
              <a:buFont typeface="Arial"/>
              <a:buNone/>
            </a:pPr>
            <a:r>
              <a:rPr lang="en-GB" sz="900" dirty="0">
                <a:solidFill>
                  <a:srgbClr val="3F3F3F"/>
                </a:solidFill>
                <a:latin typeface="Calibri"/>
                <a:ea typeface="Calibri"/>
                <a:cs typeface="Calibri"/>
                <a:sym typeface="Calibri"/>
              </a:rPr>
              <a:t>Singing is also an integral part of Cottage Grove, raising our voices together in assembly to learn new songs and revisit old favourites occurs weekly. </a:t>
            </a:r>
            <a:endParaRPr sz="900" dirty="0">
              <a:solidFill>
                <a:srgbClr val="3F3F3F"/>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900" dirty="0">
                <a:solidFill>
                  <a:srgbClr val="FF0000"/>
                </a:solidFill>
                <a:latin typeface="Calibri"/>
                <a:ea typeface="Calibri"/>
                <a:cs typeface="Calibri"/>
                <a:sym typeface="Calibri"/>
              </a:rPr>
              <a:t>Teacher delivery </a:t>
            </a:r>
            <a:endParaRPr sz="900" dirty="0">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900" dirty="0">
                <a:solidFill>
                  <a:schemeClr val="dk1"/>
                </a:solidFill>
                <a:latin typeface="Calibri"/>
                <a:ea typeface="Calibri"/>
                <a:cs typeface="Calibri"/>
                <a:sym typeface="Calibri"/>
              </a:rPr>
              <a:t>At Cottage Grove teachers aim to inspire children in their delivery of music, music is taught explicitly as well as through other areas of the curriculum such as  learning songs to reinforce previous learning for example number bonds to ten. We </a:t>
            </a:r>
            <a:r>
              <a:rPr lang="en-GB" sz="900" dirty="0">
                <a:solidFill>
                  <a:srgbClr val="3F3F3F"/>
                </a:solidFill>
                <a:latin typeface="Calibri"/>
                <a:ea typeface="Calibri"/>
                <a:cs typeface="Calibri"/>
                <a:sym typeface="Calibri"/>
              </a:rPr>
              <a:t>utilise the school’s grounds as much as possible as well as the local area to find music outside of the classroom. </a:t>
            </a:r>
            <a:r>
              <a:rPr lang="en-GB" sz="900" dirty="0">
                <a:solidFill>
                  <a:schemeClr val="dk1"/>
                </a:solidFill>
                <a:latin typeface="Calibri"/>
                <a:ea typeface="Calibri"/>
                <a:cs typeface="Calibri"/>
                <a:sym typeface="Calibri"/>
              </a:rPr>
              <a:t>I</a:t>
            </a:r>
            <a:r>
              <a:rPr lang="en-GB" sz="900" b="0" i="0" u="none" strike="noStrike" cap="none" dirty="0">
                <a:solidFill>
                  <a:srgbClr val="3F3F3F"/>
                </a:solidFill>
                <a:latin typeface="Calibri"/>
                <a:ea typeface="Calibri"/>
                <a:cs typeface="Calibri"/>
                <a:sym typeface="Calibri"/>
              </a:rPr>
              <a:t>n year 4, we offer the children the opportunity to learn a musical instrument (ukulele) with a specialist teacher during weekly sessions. These are provided throughout the year to allow the children to learn chords, build up stamina and finger strength as well as learn a repertoire of songs. At the end of the year, a performance is arranged for parents and guardians to share in their child’s progress and successes. Other classes are offered bespoke music workshops throughout the year.</a:t>
            </a:r>
            <a:endParaRPr sz="900" b="0" i="0" u="none" strike="noStrike" cap="none" dirty="0">
              <a:solidFill>
                <a:srgbClr val="3F3F3F"/>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900" dirty="0">
                <a:solidFill>
                  <a:srgbClr val="FF0000"/>
                </a:solidFill>
                <a:latin typeface="Calibri"/>
                <a:ea typeface="Calibri"/>
                <a:cs typeface="Calibri"/>
                <a:sym typeface="Calibri"/>
              </a:rPr>
              <a:t>Transference of knowledge</a:t>
            </a:r>
            <a:endParaRPr sz="900" dirty="0">
              <a:solidFill>
                <a:srgbClr val="FF0000"/>
              </a:solidFill>
              <a:latin typeface="Calibri"/>
              <a:ea typeface="Calibri"/>
              <a:cs typeface="Calibri"/>
              <a:sym typeface="Calibri"/>
            </a:endParaRPr>
          </a:p>
          <a:p>
            <a:pPr marL="0" lvl="0" indent="0" algn="l" rtl="0">
              <a:spcBef>
                <a:spcPts val="0"/>
              </a:spcBef>
              <a:spcAft>
                <a:spcPts val="0"/>
              </a:spcAft>
              <a:buClr>
                <a:schemeClr val="accent1"/>
              </a:buClr>
              <a:buSzPts val="640"/>
              <a:buFont typeface="Noto Sans Symbols"/>
              <a:buNone/>
            </a:pPr>
            <a:r>
              <a:rPr lang="en-GB" sz="900" dirty="0">
                <a:solidFill>
                  <a:srgbClr val="3F3F3F"/>
                </a:solidFill>
                <a:latin typeface="Calibri"/>
                <a:ea typeface="Calibri"/>
                <a:cs typeface="Calibri"/>
                <a:sym typeface="Calibri"/>
              </a:rPr>
              <a:t>Teachers make sure they revisit prior learning at every opportunity such as transferring body percussion into tapping out a beat to practising this on a drum to performing it. Teachers are aware of previous learning to transfer previous skills learnt into new learning. </a:t>
            </a:r>
            <a:endParaRPr sz="900" dirty="0">
              <a:solidFill>
                <a:srgbClr val="3F3F3F"/>
              </a:solidFill>
              <a:latin typeface="Calibri"/>
              <a:ea typeface="Calibri"/>
              <a:cs typeface="Calibri"/>
              <a:sym typeface="Calibri"/>
            </a:endParaRPr>
          </a:p>
          <a:p>
            <a:pPr marL="0" lvl="0" indent="0" algn="l" rtl="0">
              <a:spcBef>
                <a:spcPts val="0"/>
              </a:spcBef>
              <a:spcAft>
                <a:spcPts val="0"/>
              </a:spcAft>
              <a:buClr>
                <a:schemeClr val="accent1"/>
              </a:buClr>
              <a:buSzPts val="640"/>
              <a:buFont typeface="Noto Sans Symbols"/>
              <a:buNone/>
            </a:pPr>
            <a:r>
              <a:rPr lang="en-GB" sz="900" dirty="0">
                <a:solidFill>
                  <a:srgbClr val="FF0000"/>
                </a:solidFill>
                <a:latin typeface="Calibri"/>
                <a:ea typeface="Calibri"/>
                <a:cs typeface="Calibri"/>
                <a:sym typeface="Calibri"/>
              </a:rPr>
              <a:t>Use of assessment </a:t>
            </a:r>
            <a:endParaRPr sz="900" dirty="0">
              <a:solidFill>
                <a:srgbClr val="FF0000"/>
              </a:solidFill>
              <a:latin typeface="Calibri"/>
              <a:ea typeface="Calibri"/>
              <a:cs typeface="Calibri"/>
              <a:sym typeface="Calibri"/>
            </a:endParaRPr>
          </a:p>
          <a:p>
            <a:pPr marL="0" lvl="0" indent="0" algn="l" rtl="0">
              <a:spcBef>
                <a:spcPts val="0"/>
              </a:spcBef>
              <a:spcAft>
                <a:spcPts val="0"/>
              </a:spcAft>
              <a:buClr>
                <a:schemeClr val="accent1"/>
              </a:buClr>
              <a:buSzPts val="640"/>
              <a:buFont typeface="Noto Sans Symbols"/>
              <a:buNone/>
            </a:pPr>
            <a:r>
              <a:rPr lang="en-GB" sz="900" dirty="0">
                <a:solidFill>
                  <a:schemeClr val="dk1"/>
                </a:solidFill>
                <a:latin typeface="Calibri"/>
                <a:ea typeface="Calibri"/>
                <a:cs typeface="Calibri"/>
                <a:sym typeface="Calibri"/>
              </a:rPr>
              <a:t>Formative assessments are being made throughout music learning to assess which children are thriving and can be challenged and which children may need more support and/or practice. </a:t>
            </a:r>
            <a:endParaRPr sz="900" dirty="0">
              <a:solidFill>
                <a:schemeClr val="dk1"/>
              </a:solidFill>
              <a:latin typeface="Calibri"/>
              <a:ea typeface="Calibri"/>
              <a:cs typeface="Calibri"/>
              <a:sym typeface="Calibri"/>
            </a:endParaRPr>
          </a:p>
          <a:p>
            <a:pPr marL="0" lvl="0" indent="0" algn="l" rtl="0">
              <a:spcBef>
                <a:spcPts val="0"/>
              </a:spcBef>
              <a:spcAft>
                <a:spcPts val="0"/>
              </a:spcAft>
              <a:buClr>
                <a:schemeClr val="accent1"/>
              </a:buClr>
              <a:buSzPts val="640"/>
              <a:buFont typeface="Noto Sans Symbols"/>
              <a:buNone/>
            </a:pPr>
            <a:r>
              <a:rPr lang="en-GB" sz="900" dirty="0">
                <a:solidFill>
                  <a:srgbClr val="FF0000"/>
                </a:solidFill>
                <a:latin typeface="Calibri"/>
                <a:ea typeface="Calibri"/>
                <a:cs typeface="Calibri"/>
                <a:sym typeface="Calibri"/>
              </a:rPr>
              <a:t>Focus on key knowledge (rather than too much information)</a:t>
            </a:r>
            <a:endParaRPr sz="9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000" b="0" i="0" u="none" strike="noStrike" cap="none" dirty="0">
                <a:solidFill>
                  <a:srgbClr val="3F3F3F"/>
                </a:solidFill>
                <a:latin typeface="Calibri"/>
                <a:ea typeface="Calibri"/>
                <a:cs typeface="Calibri"/>
                <a:sym typeface="Calibri"/>
              </a:rPr>
              <a:t> </a:t>
            </a:r>
            <a:r>
              <a:rPr lang="en-GB" sz="900" dirty="0">
                <a:solidFill>
                  <a:srgbClr val="3F3F3F"/>
                </a:solidFill>
                <a:latin typeface="Calibri"/>
                <a:ea typeface="Calibri"/>
                <a:cs typeface="Calibri"/>
                <a:sym typeface="Calibri"/>
              </a:rPr>
              <a:t>At Cottage Grove our children have opportunities to learn about a diverse range of influential people in music through our artist of the week.. Through this, we hope to inspire children to work think musically and  aspire to follow in the footsteps of people who make their dreams feel more like they could become  a reality.  We aim to share and develop key knowledge and skills that will be purposeful in real life. </a:t>
            </a:r>
            <a:endParaRPr sz="900" dirty="0">
              <a:solidFill>
                <a:srgbClr val="3F3F3F"/>
              </a:solidFill>
              <a:latin typeface="Calibri"/>
              <a:ea typeface="Calibri"/>
              <a:cs typeface="Calibri"/>
              <a:sym typeface="Calibri"/>
            </a:endParaRPr>
          </a:p>
          <a:p>
            <a:pPr marL="0" lvl="0" indent="0" algn="l" rtl="0">
              <a:spcBef>
                <a:spcPts val="1000"/>
              </a:spcBef>
              <a:spcAft>
                <a:spcPts val="0"/>
              </a:spcAft>
              <a:buClr>
                <a:schemeClr val="accent1"/>
              </a:buClr>
              <a:buSzPts val="960"/>
              <a:buFont typeface="Noto Sans Symbols"/>
              <a:buNone/>
            </a:pPr>
            <a:endParaRPr sz="1200" dirty="0">
              <a:solidFill>
                <a:srgbClr val="3F3F3F"/>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000" dirty="0">
              <a:solidFill>
                <a:srgbClr val="3F3F3F"/>
              </a:solidFill>
              <a:latin typeface="Calibri"/>
              <a:ea typeface="Calibri"/>
              <a:cs typeface="Calibri"/>
              <a:sym typeface="Calibri"/>
            </a:endParaRPr>
          </a:p>
        </p:txBody>
      </p:sp>
      <p:sp>
        <p:nvSpPr>
          <p:cNvPr id="102" name="Google Shape;102;p2"/>
          <p:cNvSpPr txBox="1"/>
          <p:nvPr/>
        </p:nvSpPr>
        <p:spPr>
          <a:xfrm>
            <a:off x="4572000" y="4968000"/>
            <a:ext cx="7464125" cy="1751700"/>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accent1"/>
              </a:buClr>
              <a:buSzPts val="1920"/>
              <a:buFont typeface="Noto Sans Symbols"/>
              <a:buNone/>
            </a:pPr>
            <a:r>
              <a:rPr lang="en-GB" sz="2000" b="0" i="0" u="none" strike="noStrike" cap="none">
                <a:solidFill>
                  <a:srgbClr val="3F3F3F"/>
                </a:solidFill>
                <a:latin typeface="Calibri"/>
                <a:ea typeface="Calibri"/>
                <a:cs typeface="Calibri"/>
                <a:sym typeface="Calibri"/>
              </a:rPr>
              <a:t>Impact</a:t>
            </a:r>
            <a:endParaRPr sz="2000" b="0" i="0" u="none" strike="noStrike" cap="none">
              <a:solidFill>
                <a:srgbClr val="3F3F3F"/>
              </a:solidFill>
              <a:latin typeface="Calibri"/>
              <a:ea typeface="Calibri"/>
              <a:cs typeface="Calibri"/>
              <a:sym typeface="Calibri"/>
            </a:endParaRPr>
          </a:p>
          <a:p>
            <a:pPr marL="0" lvl="0" indent="0" algn="l" rtl="0">
              <a:spcBef>
                <a:spcPts val="0"/>
              </a:spcBef>
              <a:spcAft>
                <a:spcPts val="0"/>
              </a:spcAft>
              <a:buClr>
                <a:schemeClr val="accent1"/>
              </a:buClr>
              <a:buSzPts val="640"/>
              <a:buFont typeface="Noto Sans Symbols"/>
              <a:buNone/>
            </a:pPr>
            <a:r>
              <a:rPr lang="en-GB" sz="700" b="1">
                <a:solidFill>
                  <a:srgbClr val="FF0000"/>
                </a:solidFill>
                <a:latin typeface="Calibri"/>
                <a:ea typeface="Calibri"/>
                <a:cs typeface="Calibri"/>
                <a:sym typeface="Calibri"/>
              </a:rPr>
              <a:t>Acquire knowledge and cultural capital</a:t>
            </a:r>
            <a:endParaRPr sz="700" b="1">
              <a:solidFill>
                <a:srgbClr val="FF0000"/>
              </a:solidFill>
              <a:latin typeface="Calibri"/>
              <a:ea typeface="Calibri"/>
              <a:cs typeface="Calibri"/>
              <a:sym typeface="Calibri"/>
            </a:endParaRPr>
          </a:p>
          <a:p>
            <a:pPr marL="0" lvl="0" indent="0" algn="l" rtl="0">
              <a:spcBef>
                <a:spcPts val="0"/>
              </a:spcBef>
              <a:spcAft>
                <a:spcPts val="0"/>
              </a:spcAft>
              <a:buClr>
                <a:schemeClr val="accent1"/>
              </a:buClr>
              <a:buSzPts val="640"/>
              <a:buFont typeface="Noto Sans Symbols"/>
              <a:buNone/>
            </a:pPr>
            <a:r>
              <a:rPr lang="en-GB" sz="700">
                <a:solidFill>
                  <a:srgbClr val="3F3F3F"/>
                </a:solidFill>
                <a:latin typeface="Calibri"/>
                <a:ea typeface="Calibri"/>
                <a:cs typeface="Calibri"/>
                <a:sym typeface="Calibri"/>
              </a:rPr>
              <a:t>Our children demonstrate the values of acceptance, perseverance, respect, independence and achievement in their music learning  and are able to form meaningful relationships based on mutual respect and trust, recognising and celebrating differences within and beyond the school community</a:t>
            </a:r>
            <a:endParaRPr sz="1300">
              <a:solidFill>
                <a:schemeClr val="dk1"/>
              </a:solidFill>
            </a:endParaRPr>
          </a:p>
          <a:p>
            <a:pPr marL="0" lvl="0" indent="0" algn="l" rtl="0">
              <a:spcBef>
                <a:spcPts val="0"/>
              </a:spcBef>
              <a:spcAft>
                <a:spcPts val="0"/>
              </a:spcAft>
              <a:buClr>
                <a:schemeClr val="accent1"/>
              </a:buClr>
              <a:buSzPts val="640"/>
              <a:buFont typeface="Noto Sans Symbols"/>
              <a:buNone/>
            </a:pPr>
            <a:endParaRPr sz="600">
              <a:solidFill>
                <a:srgbClr val="3F3F3F"/>
              </a:solidFill>
              <a:latin typeface="Calibri"/>
              <a:ea typeface="Calibri"/>
              <a:cs typeface="Calibri"/>
              <a:sym typeface="Calibri"/>
            </a:endParaRPr>
          </a:p>
          <a:p>
            <a:pPr marL="0" lvl="0" indent="0" algn="l" rtl="0">
              <a:spcBef>
                <a:spcPts val="0"/>
              </a:spcBef>
              <a:spcAft>
                <a:spcPts val="0"/>
              </a:spcAft>
              <a:buClr>
                <a:schemeClr val="accent1"/>
              </a:buClr>
              <a:buSzPts val="640"/>
              <a:buFont typeface="Noto Sans Symbols"/>
              <a:buNone/>
            </a:pPr>
            <a:r>
              <a:rPr lang="en-GB" sz="700" b="1">
                <a:solidFill>
                  <a:srgbClr val="FF0000"/>
                </a:solidFill>
                <a:latin typeface="Calibri"/>
                <a:ea typeface="Calibri"/>
                <a:cs typeface="Calibri"/>
                <a:sym typeface="Calibri"/>
              </a:rPr>
              <a:t>Produce work of high quality</a:t>
            </a:r>
            <a:endParaRPr sz="700" b="1">
              <a:solidFill>
                <a:srgbClr val="FF0000"/>
              </a:solidFill>
              <a:latin typeface="Calibri"/>
              <a:ea typeface="Calibri"/>
              <a:cs typeface="Calibri"/>
              <a:sym typeface="Calibri"/>
            </a:endParaRPr>
          </a:p>
          <a:p>
            <a:pPr marL="0" lvl="0" indent="0" algn="l" rtl="0">
              <a:spcBef>
                <a:spcPts val="0"/>
              </a:spcBef>
              <a:spcAft>
                <a:spcPts val="0"/>
              </a:spcAft>
              <a:buClr>
                <a:schemeClr val="accent1"/>
              </a:buClr>
              <a:buSzPts val="1920"/>
              <a:buFont typeface="Noto Sans Symbols"/>
              <a:buNone/>
            </a:pPr>
            <a:r>
              <a:rPr lang="en-GB" sz="700">
                <a:solidFill>
                  <a:srgbClr val="3F3F3F"/>
                </a:solidFill>
                <a:latin typeface="Calibri"/>
                <a:ea typeface="Calibri"/>
                <a:cs typeface="Calibri"/>
                <a:sym typeface="Calibri"/>
              </a:rPr>
              <a:t>Music is a creative outlet which allows self expression and creativity to flourish, thus empowering our children as individuals. We believe that children should be allowed to experiment with musical instruments, to learn how they sound before learning how to play them in compositions with accuracy.</a:t>
            </a:r>
            <a:endParaRPr sz="700">
              <a:solidFill>
                <a:srgbClr val="3F3F3F"/>
              </a:solidFill>
              <a:latin typeface="Calibri"/>
              <a:ea typeface="Calibri"/>
              <a:cs typeface="Calibri"/>
              <a:sym typeface="Calibri"/>
            </a:endParaRPr>
          </a:p>
          <a:p>
            <a:pPr marL="0" lvl="0" indent="0" algn="l" rtl="0">
              <a:spcBef>
                <a:spcPts val="0"/>
              </a:spcBef>
              <a:spcAft>
                <a:spcPts val="0"/>
              </a:spcAft>
              <a:buClr>
                <a:schemeClr val="accent1"/>
              </a:buClr>
              <a:buSzPts val="640"/>
              <a:buFont typeface="Noto Sans Symbols"/>
              <a:buNone/>
            </a:pPr>
            <a:r>
              <a:rPr lang="en-GB" sz="700" b="1">
                <a:solidFill>
                  <a:srgbClr val="FF0000"/>
                </a:solidFill>
                <a:latin typeface="Calibri"/>
                <a:ea typeface="Calibri"/>
                <a:cs typeface="Calibri"/>
                <a:sym typeface="Calibri"/>
              </a:rPr>
              <a:t>Make progress (know more, do more and remember more)</a:t>
            </a:r>
            <a:endParaRPr sz="600">
              <a:solidFill>
                <a:srgbClr val="3F3F3F"/>
              </a:solidFill>
              <a:latin typeface="Calibri"/>
              <a:ea typeface="Calibri"/>
              <a:cs typeface="Calibri"/>
              <a:sym typeface="Calibri"/>
            </a:endParaRPr>
          </a:p>
          <a:p>
            <a:pPr marL="0" marR="0" lvl="0" indent="0" algn="l" rtl="0">
              <a:lnSpc>
                <a:spcPct val="100000"/>
              </a:lnSpc>
              <a:spcBef>
                <a:spcPts val="0"/>
              </a:spcBef>
              <a:spcAft>
                <a:spcPts val="0"/>
              </a:spcAft>
              <a:buClr>
                <a:schemeClr val="accent1"/>
              </a:buClr>
              <a:buSzPts val="1920"/>
              <a:buFont typeface="Noto Sans Symbols"/>
              <a:buNone/>
            </a:pPr>
            <a:r>
              <a:rPr lang="en-GB" sz="700" b="0" i="0" u="none" strike="noStrike" cap="none">
                <a:solidFill>
                  <a:srgbClr val="3F3F3F"/>
                </a:solidFill>
                <a:latin typeface="Calibri"/>
                <a:ea typeface="Calibri"/>
                <a:cs typeface="Calibri"/>
                <a:sym typeface="Calibri"/>
              </a:rPr>
              <a:t>Through the variety of opportunities available at Cottage Grove, we aim to provide a musical climate whereby children can be immersed in music to allow them to be confident and successful. Music-rich language is reinforced beside learning and children understand that they are becoming musicians. Th</a:t>
            </a:r>
            <a:r>
              <a:rPr lang="en-GB" sz="700">
                <a:solidFill>
                  <a:srgbClr val="3F3F3F"/>
                </a:solidFill>
                <a:latin typeface="Calibri"/>
                <a:ea typeface="Calibri"/>
                <a:cs typeface="Calibri"/>
                <a:sym typeface="Calibri"/>
              </a:rPr>
              <a:t>is helps children make progress from their starting points.</a:t>
            </a:r>
            <a:endParaRPr sz="700" b="0" i="0" u="none" strike="noStrike" cap="none">
              <a:solidFill>
                <a:srgbClr val="3F3F3F"/>
              </a:solidFill>
              <a:latin typeface="Calibri"/>
              <a:ea typeface="Calibri"/>
              <a:cs typeface="Calibri"/>
              <a:sym typeface="Calibri"/>
            </a:endParaRPr>
          </a:p>
          <a:p>
            <a:pPr marL="0" lvl="0" indent="0" algn="l" rtl="0">
              <a:spcBef>
                <a:spcPts val="0"/>
              </a:spcBef>
              <a:spcAft>
                <a:spcPts val="0"/>
              </a:spcAft>
              <a:buClr>
                <a:schemeClr val="accent1"/>
              </a:buClr>
              <a:buSzPts val="640"/>
              <a:buFont typeface="Noto Sans Symbols"/>
              <a:buNone/>
            </a:pPr>
            <a:r>
              <a:rPr lang="en-GB" sz="700" b="1">
                <a:solidFill>
                  <a:srgbClr val="FF0000"/>
                </a:solidFill>
                <a:latin typeface="Calibri"/>
                <a:ea typeface="Calibri"/>
                <a:cs typeface="Calibri"/>
                <a:sym typeface="Calibri"/>
              </a:rPr>
              <a:t>Be prepared for the next stage of their education</a:t>
            </a:r>
            <a:endParaRPr sz="700" b="1">
              <a:solidFill>
                <a:srgbClr val="FF0000"/>
              </a:solidFill>
              <a:latin typeface="Calibri"/>
              <a:ea typeface="Calibri"/>
              <a:cs typeface="Calibri"/>
              <a:sym typeface="Calibri"/>
            </a:endParaRPr>
          </a:p>
          <a:p>
            <a:pPr marL="0" lvl="0" indent="0" algn="l" rtl="0">
              <a:spcBef>
                <a:spcPts val="0"/>
              </a:spcBef>
              <a:spcAft>
                <a:spcPts val="0"/>
              </a:spcAft>
              <a:buClr>
                <a:schemeClr val="accent1"/>
              </a:buClr>
              <a:buSzPts val="640"/>
              <a:buFont typeface="Noto Sans Symbols"/>
              <a:buNone/>
            </a:pPr>
            <a:r>
              <a:rPr lang="en-GB" sz="700">
                <a:solidFill>
                  <a:srgbClr val="3F3F3F"/>
                </a:solidFill>
                <a:latin typeface="Calibri"/>
                <a:ea typeface="Calibri"/>
                <a:cs typeface="Calibri"/>
                <a:sym typeface="Calibri"/>
              </a:rPr>
              <a:t>Our children are well equipped for the next stage in their education  and grow up to make a positive contribution to the communities in which they live and come from. Their music education allows them to progress creatively and use this knowledge if they would like to pursue music further.  Children at Cottage Grove appreciate, value and care about music and its impact. </a:t>
            </a:r>
            <a:endParaRPr sz="600" b="1">
              <a:solidFill>
                <a:schemeClr val="dk1"/>
              </a:solidFill>
              <a:latin typeface="Calibri"/>
              <a:ea typeface="Calibri"/>
              <a:cs typeface="Calibri"/>
              <a:sym typeface="Calibri"/>
            </a:endParaRPr>
          </a:p>
        </p:txBody>
      </p:sp>
      <p:pic>
        <p:nvPicPr>
          <p:cNvPr id="103" name="Google Shape;103;p2"/>
          <p:cNvPicPr preferRelativeResize="0"/>
          <p:nvPr/>
        </p:nvPicPr>
        <p:blipFill rotWithShape="1">
          <a:blip r:embed="rId3">
            <a:alphaModFix/>
          </a:blip>
          <a:srcRect/>
          <a:stretch/>
        </p:blipFill>
        <p:spPr>
          <a:xfrm>
            <a:off x="155875" y="5843850"/>
            <a:ext cx="2736276" cy="1170026"/>
          </a:xfrm>
          <a:prstGeom prst="rect">
            <a:avLst/>
          </a:prstGeom>
          <a:noFill/>
          <a:ln>
            <a:noFill/>
          </a:ln>
        </p:spPr>
      </p:pic>
      <p:pic>
        <p:nvPicPr>
          <p:cNvPr id="104" name="Google Shape;104;p2"/>
          <p:cNvPicPr preferRelativeResize="0"/>
          <p:nvPr/>
        </p:nvPicPr>
        <p:blipFill rotWithShape="1">
          <a:blip r:embed="rId4">
            <a:alphaModFix/>
          </a:blip>
          <a:srcRect/>
          <a:stretch/>
        </p:blipFill>
        <p:spPr>
          <a:xfrm rot="-2400621">
            <a:off x="10365400" y="1813047"/>
            <a:ext cx="2152650" cy="212407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D192B82D3F67F41A6B94973F7549371" ma:contentTypeVersion="9" ma:contentTypeDescription="Create a new document." ma:contentTypeScope="" ma:versionID="af52ef09b702fd49c16b9548875a9b73">
  <xsd:schema xmlns:xsd="http://www.w3.org/2001/XMLSchema" xmlns:xs="http://www.w3.org/2001/XMLSchema" xmlns:p="http://schemas.microsoft.com/office/2006/metadata/properties" xmlns:ns2="805638c3-53f2-4c1f-b92b-5db1f8885a2e" targetNamespace="http://schemas.microsoft.com/office/2006/metadata/properties" ma:root="true" ma:fieldsID="84a02098b53aab8c165eee064601e428" ns2:_="">
    <xsd:import namespace="805638c3-53f2-4c1f-b92b-5db1f8885a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5638c3-53f2-4c1f-b92b-5db1f8885a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b325b-0195-4dcf-b143-343336abd76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05638c3-53f2-4c1f-b92b-5db1f8885a2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A54D0A2-EC48-45BE-BFBB-E6AAC1359BDA}"/>
</file>

<file path=customXml/itemProps2.xml><?xml version="1.0" encoding="utf-8"?>
<ds:datastoreItem xmlns:ds="http://schemas.openxmlformats.org/officeDocument/2006/customXml" ds:itemID="{D9ABB46D-A160-4FF0-B45F-166F32C4E118}"/>
</file>

<file path=customXml/itemProps3.xml><?xml version="1.0" encoding="utf-8"?>
<ds:datastoreItem xmlns:ds="http://schemas.openxmlformats.org/officeDocument/2006/customXml" ds:itemID="{A8AF016E-2BE2-428C-973F-743CA78346FA}"/>
</file>

<file path=docProps/app.xml><?xml version="1.0" encoding="utf-8"?>
<Properties xmlns="http://schemas.openxmlformats.org/officeDocument/2006/extended-properties" xmlns:vt="http://schemas.openxmlformats.org/officeDocument/2006/docPropsVTypes">
  <TotalTime>0</TotalTime>
  <Words>1077</Words>
  <Application>Microsoft Office PowerPoint</Application>
  <PresentationFormat>Widescreen</PresentationFormat>
  <Paragraphs>38</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Noto Sans Symbols</vt:lpstr>
      <vt:lpstr>Office Theme</vt:lpstr>
      <vt:lpstr>Intent, Implementation,  &amp; Impact.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Intent, Implementation,  &amp; Impact.</dc:title>
  <cp:lastModifiedBy>Lee Branscombe</cp:lastModifiedBy>
  <cp:revision>1</cp:revision>
  <dcterms:modified xsi:type="dcterms:W3CDTF">2023-11-20T15:39:43Z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0x0101007D192B82D3F67F41A6B94973F7549371</vt:lpwstr>
  </property>
  <property fmtid="{D5CDD505-2E9C-101B-9397-08002B2CF9AE}" pid="3" name="Order">
    <vt:r8>96200</vt:r8>
  </property>
  <property fmtid="{D5CDD505-2E9C-101B-9397-08002B2CF9AE}" pid="4" name="xd_ProgID">
    <vt:lpwstr/>
  </property>
  <property fmtid="{D5CDD505-2E9C-101B-9397-08002B2CF9AE}" pid="5" name="MediaServiceImageTags">
    <vt:lpwstr/>
  </property>
  <property fmtid="{D5CDD505-2E9C-101B-9397-08002B2CF9AE}" pid="6" name="MigrationSourceID">
    <vt:lpwstr>1-HVjD2SFZJvBzgab-s-Aaw7xB9OiexML</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y fmtid="{D5CDD505-2E9C-101B-9397-08002B2CF9AE}" pid="13" name="xd_Signature">
    <vt:bool>false</vt:bool>
  </property>
</Properties>
</file>