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21"/>
  </p:notesMasterIdLst>
  <p:sldIdLst>
    <p:sldId id="256" r:id="rId5"/>
    <p:sldId id="257" r:id="rId6"/>
    <p:sldId id="263" r:id="rId7"/>
    <p:sldId id="260" r:id="rId8"/>
    <p:sldId id="261" r:id="rId9"/>
    <p:sldId id="258" r:id="rId10"/>
    <p:sldId id="259" r:id="rId11"/>
    <p:sldId id="264" r:id="rId12"/>
    <p:sldId id="266" r:id="rId13"/>
    <p:sldId id="270" r:id="rId14"/>
    <p:sldId id="271" r:id="rId15"/>
    <p:sldId id="262" r:id="rId16"/>
    <p:sldId id="268" r:id="rId17"/>
    <p:sldId id="267" r:id="rId18"/>
    <p:sldId id="272" r:id="rId19"/>
    <p:sldId id="265" r:id="rId2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00CCF5-73CC-42CE-9F00-10BFA3B0B48C}" v="1" dt="2026-09-13T09:42:10.8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4660"/>
  </p:normalViewPr>
  <p:slideViewPr>
    <p:cSldViewPr snapToGrid="0">
      <p:cViewPr varScale="1">
        <p:scale>
          <a:sx n="64" d="100"/>
          <a:sy n="64" d="100"/>
        </p:scale>
        <p:origin x="9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cqueline Akintunde" userId="42dab5a4-e901-40b9-8157-45cf6ec23ae5" providerId="ADAL" clId="{CE106BC5-653C-4E7D-9828-BE8D304C5B1A}"/>
    <pc:docChg chg="modSld">
      <pc:chgData name="Jacqueline Akintunde" userId="42dab5a4-e901-40b9-8157-45cf6ec23ae5" providerId="ADAL" clId="{CE106BC5-653C-4E7D-9828-BE8D304C5B1A}" dt="2026-09-01T12:26:52.335" v="288" actId="20577"/>
      <pc:docMkLst>
        <pc:docMk/>
      </pc:docMkLst>
      <pc:sldChg chg="modSp mod">
        <pc:chgData name="Jacqueline Akintunde" userId="42dab5a4-e901-40b9-8157-45cf6ec23ae5" providerId="ADAL" clId="{CE106BC5-653C-4E7D-9828-BE8D304C5B1A}" dt="2026-09-01T11:16:57.460" v="8" actId="20577"/>
        <pc:sldMkLst>
          <pc:docMk/>
          <pc:sldMk cId="2750062049" sldId="257"/>
        </pc:sldMkLst>
        <pc:spChg chg="mod">
          <ac:chgData name="Jacqueline Akintunde" userId="42dab5a4-e901-40b9-8157-45cf6ec23ae5" providerId="ADAL" clId="{CE106BC5-653C-4E7D-9828-BE8D304C5B1A}" dt="2026-09-01T11:16:57.460" v="8" actId="20577"/>
          <ac:spMkLst>
            <pc:docMk/>
            <pc:sldMk cId="2750062049" sldId="257"/>
            <ac:spMk id="3" creationId="{491F57BF-9314-43CA-8F5A-D20C15D45C77}"/>
          </ac:spMkLst>
        </pc:spChg>
      </pc:sldChg>
      <pc:sldChg chg="modNotesTx">
        <pc:chgData name="Jacqueline Akintunde" userId="42dab5a4-e901-40b9-8157-45cf6ec23ae5" providerId="ADAL" clId="{CE106BC5-653C-4E7D-9828-BE8D304C5B1A}" dt="2026-09-01T12:11:37.251" v="18" actId="20577"/>
        <pc:sldMkLst>
          <pc:docMk/>
          <pc:sldMk cId="2128950842" sldId="260"/>
        </pc:sldMkLst>
      </pc:sldChg>
      <pc:sldChg chg="modNotesTx">
        <pc:chgData name="Jacqueline Akintunde" userId="42dab5a4-e901-40b9-8157-45cf6ec23ae5" providerId="ADAL" clId="{CE106BC5-653C-4E7D-9828-BE8D304C5B1A}" dt="2026-09-01T12:11:59.238" v="28" actId="20577"/>
        <pc:sldMkLst>
          <pc:docMk/>
          <pc:sldMk cId="404806736" sldId="261"/>
        </pc:sldMkLst>
      </pc:sldChg>
      <pc:sldChg chg="modSp mod modNotesTx">
        <pc:chgData name="Jacqueline Akintunde" userId="42dab5a4-e901-40b9-8157-45cf6ec23ae5" providerId="ADAL" clId="{CE106BC5-653C-4E7D-9828-BE8D304C5B1A}" dt="2026-09-01T12:26:52.335" v="288" actId="20577"/>
        <pc:sldMkLst>
          <pc:docMk/>
          <pc:sldMk cId="2960938068" sldId="268"/>
        </pc:sldMkLst>
        <pc:spChg chg="mod">
          <ac:chgData name="Jacqueline Akintunde" userId="42dab5a4-e901-40b9-8157-45cf6ec23ae5" providerId="ADAL" clId="{CE106BC5-653C-4E7D-9828-BE8D304C5B1A}" dt="2026-09-01T12:26:38.396" v="274" actId="20577"/>
          <ac:spMkLst>
            <pc:docMk/>
            <pc:sldMk cId="2960938068" sldId="268"/>
            <ac:spMk id="3" creationId="{C847BEFD-150E-4EBB-9F41-45006F75E27F}"/>
          </ac:spMkLst>
        </pc:spChg>
      </pc:sldChg>
      <pc:sldChg chg="modNotesTx">
        <pc:chgData name="Jacqueline Akintunde" userId="42dab5a4-e901-40b9-8157-45cf6ec23ae5" providerId="ADAL" clId="{CE106BC5-653C-4E7D-9828-BE8D304C5B1A}" dt="2026-09-01T12:18:04.475" v="38" actId="20577"/>
        <pc:sldMkLst>
          <pc:docMk/>
          <pc:sldMk cId="2624148300" sldId="270"/>
        </pc:sldMkLst>
      </pc:sldChg>
      <pc:sldChg chg="modSp mod modNotesTx">
        <pc:chgData name="Jacqueline Akintunde" userId="42dab5a4-e901-40b9-8157-45cf6ec23ae5" providerId="ADAL" clId="{CE106BC5-653C-4E7D-9828-BE8D304C5B1A}" dt="2026-09-01T12:19:33.406" v="70" actId="20577"/>
        <pc:sldMkLst>
          <pc:docMk/>
          <pc:sldMk cId="568905051" sldId="271"/>
        </pc:sldMkLst>
        <pc:spChg chg="mod">
          <ac:chgData name="Jacqueline Akintunde" userId="42dab5a4-e901-40b9-8157-45cf6ec23ae5" providerId="ADAL" clId="{CE106BC5-653C-4E7D-9828-BE8D304C5B1A}" dt="2026-09-01T12:19:33.406" v="70" actId="20577"/>
          <ac:spMkLst>
            <pc:docMk/>
            <pc:sldMk cId="568905051" sldId="271"/>
            <ac:spMk id="3" creationId="{236CCA5F-5D4E-4894-8961-8DCF487176C5}"/>
          </ac:spMkLst>
        </pc:spChg>
      </pc:sldChg>
    </pc:docChg>
  </pc:docChgLst>
  <pc:docChgLst>
    <pc:chgData name="Jacqueline Akintunde" userId="42dab5a4-e901-40b9-8157-45cf6ec23ae5" providerId="ADAL" clId="{941AFC59-8D33-4E05-B87B-8B625ABE9FE1}"/>
    <pc:docChg chg="undo custSel modSld">
      <pc:chgData name="Jacqueline Akintunde" userId="42dab5a4-e901-40b9-8157-45cf6ec23ae5" providerId="ADAL" clId="{941AFC59-8D33-4E05-B87B-8B625ABE9FE1}" dt="2026-09-02T19:47:18.278" v="983" actId="20577"/>
      <pc:docMkLst>
        <pc:docMk/>
      </pc:docMkLst>
      <pc:sldChg chg="modSp mod">
        <pc:chgData name="Jacqueline Akintunde" userId="42dab5a4-e901-40b9-8157-45cf6ec23ae5" providerId="ADAL" clId="{941AFC59-8D33-4E05-B87B-8B625ABE9FE1}" dt="2026-08-27T21:53:53.920" v="1" actId="20577"/>
        <pc:sldMkLst>
          <pc:docMk/>
          <pc:sldMk cId="0" sldId="256"/>
        </pc:sldMkLst>
        <pc:spChg chg="mod">
          <ac:chgData name="Jacqueline Akintunde" userId="42dab5a4-e901-40b9-8157-45cf6ec23ae5" providerId="ADAL" clId="{941AFC59-8D33-4E05-B87B-8B625ABE9FE1}" dt="2026-08-27T21:53:53.920" v="1" actId="20577"/>
          <ac:spMkLst>
            <pc:docMk/>
            <pc:sldMk cId="0" sldId="256"/>
            <ac:spMk id="98" creationId="{00000000-0000-0000-0000-000000000000}"/>
          </ac:spMkLst>
        </pc:spChg>
      </pc:sldChg>
      <pc:sldChg chg="modSp mod">
        <pc:chgData name="Jacqueline Akintunde" userId="42dab5a4-e901-40b9-8157-45cf6ec23ae5" providerId="ADAL" clId="{941AFC59-8D33-4E05-B87B-8B625ABE9FE1}" dt="2026-09-02T19:41:47.825" v="973" actId="20577"/>
        <pc:sldMkLst>
          <pc:docMk/>
          <pc:sldMk cId="2750062049" sldId="257"/>
        </pc:sldMkLst>
        <pc:spChg chg="mod">
          <ac:chgData name="Jacqueline Akintunde" userId="42dab5a4-e901-40b9-8157-45cf6ec23ae5" providerId="ADAL" clId="{941AFC59-8D33-4E05-B87B-8B625ABE9FE1}" dt="2026-09-02T19:41:47.825" v="973" actId="20577"/>
          <ac:spMkLst>
            <pc:docMk/>
            <pc:sldMk cId="2750062049" sldId="257"/>
            <ac:spMk id="3" creationId="{491F57BF-9314-43CA-8F5A-D20C15D45C77}"/>
          </ac:spMkLst>
        </pc:spChg>
      </pc:sldChg>
      <pc:sldChg chg="modSp mod">
        <pc:chgData name="Jacqueline Akintunde" userId="42dab5a4-e901-40b9-8157-45cf6ec23ae5" providerId="ADAL" clId="{941AFC59-8D33-4E05-B87B-8B625ABE9FE1}" dt="2026-09-02T19:47:18.278" v="983" actId="20577"/>
        <pc:sldMkLst>
          <pc:docMk/>
          <pc:sldMk cId="4071992347" sldId="263"/>
        </pc:sldMkLst>
        <pc:spChg chg="mod">
          <ac:chgData name="Jacqueline Akintunde" userId="42dab5a4-e901-40b9-8157-45cf6ec23ae5" providerId="ADAL" clId="{941AFC59-8D33-4E05-B87B-8B625ABE9FE1}" dt="2026-09-02T19:47:18.278" v="983" actId="20577"/>
          <ac:spMkLst>
            <pc:docMk/>
            <pc:sldMk cId="4071992347" sldId="263"/>
            <ac:spMk id="3" creationId="{491F57BF-9314-43CA-8F5A-D20C15D45C77}"/>
          </ac:spMkLst>
        </pc:spChg>
      </pc:sldChg>
      <pc:sldChg chg="addSp delSp modSp mod">
        <pc:chgData name="Jacqueline Akintunde" userId="42dab5a4-e901-40b9-8157-45cf6ec23ae5" providerId="ADAL" clId="{941AFC59-8D33-4E05-B87B-8B625ABE9FE1}" dt="2026-08-28T10:05:59.362" v="758" actId="20577"/>
        <pc:sldMkLst>
          <pc:docMk/>
          <pc:sldMk cId="232671880" sldId="264"/>
        </pc:sldMkLst>
        <pc:spChg chg="mod">
          <ac:chgData name="Jacqueline Akintunde" userId="42dab5a4-e901-40b9-8157-45cf6ec23ae5" providerId="ADAL" clId="{941AFC59-8D33-4E05-B87B-8B625ABE9FE1}" dt="2026-08-28T10:05:59.362" v="758" actId="20577"/>
          <ac:spMkLst>
            <pc:docMk/>
            <pc:sldMk cId="232671880" sldId="264"/>
            <ac:spMk id="7" creationId="{A2A952DD-30AE-43C0-886D-4020901C625B}"/>
          </ac:spMkLst>
        </pc:spChg>
        <pc:picChg chg="add mod">
          <ac:chgData name="Jacqueline Akintunde" userId="42dab5a4-e901-40b9-8157-45cf6ec23ae5" providerId="ADAL" clId="{941AFC59-8D33-4E05-B87B-8B625ABE9FE1}" dt="2026-08-28T09:39:11.177" v="474" actId="1076"/>
          <ac:picMkLst>
            <pc:docMk/>
            <pc:sldMk cId="232671880" sldId="264"/>
            <ac:picMk id="4" creationId="{F0848EC3-DAD7-84EB-9389-49F0730A97ED}"/>
          </ac:picMkLst>
        </pc:picChg>
      </pc:sldChg>
      <pc:sldChg chg="modSp mod">
        <pc:chgData name="Jacqueline Akintunde" userId="42dab5a4-e901-40b9-8157-45cf6ec23ae5" providerId="ADAL" clId="{941AFC59-8D33-4E05-B87B-8B625ABE9FE1}" dt="2026-08-28T09:44:11.790" v="585" actId="20577"/>
        <pc:sldMkLst>
          <pc:docMk/>
          <pc:sldMk cId="2541546301" sldId="266"/>
        </pc:sldMkLst>
        <pc:spChg chg="mod">
          <ac:chgData name="Jacqueline Akintunde" userId="42dab5a4-e901-40b9-8157-45cf6ec23ae5" providerId="ADAL" clId="{941AFC59-8D33-4E05-B87B-8B625ABE9FE1}" dt="2026-08-28T09:44:11.790" v="585" actId="20577"/>
          <ac:spMkLst>
            <pc:docMk/>
            <pc:sldMk cId="2541546301" sldId="266"/>
            <ac:spMk id="3" creationId="{236CCA5F-5D4E-4894-8961-8DCF487176C5}"/>
          </ac:spMkLst>
        </pc:spChg>
      </pc:sldChg>
      <pc:sldChg chg="modSp mod">
        <pc:chgData name="Jacqueline Akintunde" userId="42dab5a4-e901-40b9-8157-45cf6ec23ae5" providerId="ADAL" clId="{941AFC59-8D33-4E05-B87B-8B625ABE9FE1}" dt="2026-09-02T19:42:54.061" v="974" actId="20577"/>
        <pc:sldMkLst>
          <pc:docMk/>
          <pc:sldMk cId="2960938068" sldId="268"/>
        </pc:sldMkLst>
        <pc:spChg chg="mod">
          <ac:chgData name="Jacqueline Akintunde" userId="42dab5a4-e901-40b9-8157-45cf6ec23ae5" providerId="ADAL" clId="{941AFC59-8D33-4E05-B87B-8B625ABE9FE1}" dt="2026-09-02T19:42:54.061" v="974" actId="20577"/>
          <ac:spMkLst>
            <pc:docMk/>
            <pc:sldMk cId="2960938068" sldId="268"/>
            <ac:spMk id="3" creationId="{C847BEFD-150E-4EBB-9F41-45006F75E27F}"/>
          </ac:spMkLst>
        </pc:spChg>
      </pc:sldChg>
      <pc:sldChg chg="addSp delSp modSp mod">
        <pc:chgData name="Jacqueline Akintunde" userId="42dab5a4-e901-40b9-8157-45cf6ec23ae5" providerId="ADAL" clId="{941AFC59-8D33-4E05-B87B-8B625ABE9FE1}" dt="2026-08-28T10:04:53.700" v="735"/>
        <pc:sldMkLst>
          <pc:docMk/>
          <pc:sldMk cId="2624148300" sldId="270"/>
        </pc:sldMkLst>
        <pc:spChg chg="add del mod">
          <ac:chgData name="Jacqueline Akintunde" userId="42dab5a4-e901-40b9-8157-45cf6ec23ae5" providerId="ADAL" clId="{941AFC59-8D33-4E05-B87B-8B625ABE9FE1}" dt="2026-08-28T10:04:53.700" v="735"/>
          <ac:spMkLst>
            <pc:docMk/>
            <pc:sldMk cId="2624148300" sldId="270"/>
            <ac:spMk id="7" creationId="{A2A952DD-30AE-43C0-886D-4020901C625B}"/>
          </ac:spMkLst>
        </pc:spChg>
        <pc:picChg chg="add mod">
          <ac:chgData name="Jacqueline Akintunde" userId="42dab5a4-e901-40b9-8157-45cf6ec23ae5" providerId="ADAL" clId="{941AFC59-8D33-4E05-B87B-8B625ABE9FE1}" dt="2026-08-28T09:40:09.169" v="479" actId="1076"/>
          <ac:picMkLst>
            <pc:docMk/>
            <pc:sldMk cId="2624148300" sldId="270"/>
            <ac:picMk id="4" creationId="{1D7EAA32-79C1-1D60-6651-1EBCE10469C0}"/>
          </ac:picMkLst>
        </pc:picChg>
      </pc:sldChg>
      <pc:sldChg chg="modSp mod">
        <pc:chgData name="Jacqueline Akintunde" userId="42dab5a4-e901-40b9-8157-45cf6ec23ae5" providerId="ADAL" clId="{941AFC59-8D33-4E05-B87B-8B625ABE9FE1}" dt="2026-08-28T09:46:33.232" v="679" actId="6549"/>
        <pc:sldMkLst>
          <pc:docMk/>
          <pc:sldMk cId="568905051" sldId="271"/>
        </pc:sldMkLst>
        <pc:spChg chg="mod">
          <ac:chgData name="Jacqueline Akintunde" userId="42dab5a4-e901-40b9-8157-45cf6ec23ae5" providerId="ADAL" clId="{941AFC59-8D33-4E05-B87B-8B625ABE9FE1}" dt="2026-08-28T09:46:33.232" v="679" actId="6549"/>
          <ac:spMkLst>
            <pc:docMk/>
            <pc:sldMk cId="568905051" sldId="271"/>
            <ac:spMk id="3" creationId="{236CCA5F-5D4E-4894-8961-8DCF487176C5}"/>
          </ac:spMkLst>
        </pc:spChg>
      </pc:sldChg>
    </pc:docChg>
  </pc:docChgLst>
  <pc:docChgLst>
    <pc:chgData name="Vicky Clements" userId="S::vclements@cottagegrove.co.uk::f823de08-76f9-43fb-9a62-5091a3a11f1a" providerId="AD" clId="Web-{951B84E0-B296-33C9-B9E1-5254FE32D97A}"/>
    <pc:docChg chg="modSld">
      <pc:chgData name="Vicky Clements" userId="S::vclements@cottagegrove.co.uk::f823de08-76f9-43fb-9a62-5091a3a11f1a" providerId="AD" clId="Web-{951B84E0-B296-33C9-B9E1-5254FE32D97A}" dt="2026-09-01T13:20:38.786" v="42" actId="14100"/>
      <pc:docMkLst>
        <pc:docMk/>
      </pc:docMkLst>
      <pc:sldChg chg="modSp">
        <pc:chgData name="Vicky Clements" userId="S::vclements@cottagegrove.co.uk::f823de08-76f9-43fb-9a62-5091a3a11f1a" providerId="AD" clId="Web-{951B84E0-B296-33C9-B9E1-5254FE32D97A}" dt="2026-09-01T13:20:38.786" v="42" actId="14100"/>
        <pc:sldMkLst>
          <pc:docMk/>
          <pc:sldMk cId="568905051" sldId="271"/>
        </pc:sldMkLst>
        <pc:spChg chg="mod">
          <ac:chgData name="Vicky Clements" userId="S::vclements@cottagegrove.co.uk::f823de08-76f9-43fb-9a62-5091a3a11f1a" providerId="AD" clId="Web-{951B84E0-B296-33C9-B9E1-5254FE32D97A}" dt="2026-09-01T13:20:33.880" v="41" actId="20577"/>
          <ac:spMkLst>
            <pc:docMk/>
            <pc:sldMk cId="568905051" sldId="271"/>
            <ac:spMk id="3" creationId="{236CCA5F-5D4E-4894-8961-8DCF487176C5}"/>
          </ac:spMkLst>
        </pc:spChg>
        <pc:picChg chg="mod">
          <ac:chgData name="Vicky Clements" userId="S::vclements@cottagegrove.co.uk::f823de08-76f9-43fb-9a62-5091a3a11f1a" providerId="AD" clId="Web-{951B84E0-B296-33C9-B9E1-5254FE32D97A}" dt="2026-09-01T13:20:38.786" v="42" actId="14100"/>
          <ac:picMkLst>
            <pc:docMk/>
            <pc:sldMk cId="568905051" sldId="271"/>
            <ac:picMk id="4" creationId="{F57CC5E9-41E2-4B1C-B6C4-733FB572E0C6}"/>
          </ac:picMkLst>
        </pc:picChg>
      </pc:sldChg>
    </pc:docChg>
  </pc:docChgLst>
  <pc:docChgLst>
    <pc:chgData name="Lee Branscombe" userId="259b23b2-f8b1-4b3b-a40b-0ed546b527c1" providerId="ADAL" clId="{EB4ACB7A-08C0-431E-9F73-821F8735CE08}"/>
    <pc:docChg chg="modSld">
      <pc:chgData name="Lee Branscombe" userId="259b23b2-f8b1-4b3b-a40b-0ed546b527c1" providerId="ADAL" clId="{EB4ACB7A-08C0-431E-9F73-821F8735CE08}" dt="2026-09-13T09:42:10.880" v="0"/>
      <pc:docMkLst>
        <pc:docMk/>
      </pc:docMkLst>
      <pc:sldChg chg="modSp">
        <pc:chgData name="Lee Branscombe" userId="259b23b2-f8b1-4b3b-a40b-0ed546b527c1" providerId="ADAL" clId="{EB4ACB7A-08C0-431E-9F73-821F8735CE08}" dt="2026-09-13T09:42:10.880" v="0"/>
        <pc:sldMkLst>
          <pc:docMk/>
          <pc:sldMk cId="771634280" sldId="262"/>
        </pc:sldMkLst>
        <pc:spChg chg="mod">
          <ac:chgData name="Lee Branscombe" userId="259b23b2-f8b1-4b3b-a40b-0ed546b527c1" providerId="ADAL" clId="{EB4ACB7A-08C0-431E-9F73-821F8735CE08}" dt="2026-09-13T09:42:10.880" v="0"/>
          <ac:spMkLst>
            <pc:docMk/>
            <pc:sldMk cId="771634280" sldId="262"/>
            <ac:spMk id="8" creationId="{4A7D47A7-F1F9-40E6-B111-A5EF73AB1BB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54727a4ef1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54727a4ef1_1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dirty="0"/>
              <a:t>Jacqui</a:t>
            </a:r>
            <a:endParaRPr dirty="0"/>
          </a:p>
        </p:txBody>
      </p:sp>
      <p:sp>
        <p:nvSpPr>
          <p:cNvPr id="96" name="Google Shape;96;g54727a4ef1_1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Jacqui</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74283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Sian</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05706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Sian</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726506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Sian</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513718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Lee?</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0621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Kayleigh</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453664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Jacqui</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280900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Jacqui</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537538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Vicky</a:t>
            </a:r>
          </a:p>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897704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Vicky</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447185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Kayleigh</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955329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Kayleigh</a:t>
            </a:r>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456635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Jacqui</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102522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Jacqui</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31081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Jacqui</a:t>
            </a: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8175163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 name="Google Shape;17;p2"/>
          <p:cNvSpPr txBox="1">
            <a:spLocks noGrp="1"/>
          </p:cNvSpPr>
          <p:nvPr>
            <p:ph type="ctrTitle"/>
          </p:nvPr>
        </p:nvSpPr>
        <p:spPr>
          <a:xfrm>
            <a:off x="0" y="0"/>
            <a:ext cx="12192000" cy="6962660"/>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lt1"/>
              </a:buClr>
              <a:buSzPts val="6000"/>
              <a:buFont typeface="Calibri"/>
              <a:buNone/>
              <a:defRPr sz="6000" b="1" u="sng">
                <a:solidFill>
                  <a:schemeClr val="l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2"/>
          <p:cNvSpPr txBox="1">
            <a:spLocks noGrp="1"/>
          </p:cNvSpPr>
          <p:nvPr>
            <p:ph type="subTitle" idx="1"/>
          </p:nvPr>
        </p:nvSpPr>
        <p:spPr>
          <a:xfrm>
            <a:off x="0" y="3822129"/>
            <a:ext cx="12192000" cy="1655762"/>
          </a:xfrm>
          <a:prstGeom prst="rect">
            <a:avLst/>
          </a:prstGeom>
          <a:noFill/>
          <a:ln>
            <a:noFill/>
          </a:ln>
        </p:spPr>
        <p:txBody>
          <a:bodyPr spcFirstLastPara="1" wrap="square" lIns="91425" tIns="45700" rIns="91425" bIns="45700" anchor="t" anchorCtr="0">
            <a:noAutofit/>
          </a:bodyPr>
          <a:lstStyle>
            <a:lvl1pPr lvl="0" algn="ctr">
              <a:lnSpc>
                <a:spcPct val="90000"/>
              </a:lnSpc>
              <a:spcBef>
                <a:spcPts val="1000"/>
              </a:spcBef>
              <a:spcAft>
                <a:spcPts val="0"/>
              </a:spcAft>
              <a:buClr>
                <a:schemeClr val="lt1"/>
              </a:buClr>
              <a:buSzPts val="3600"/>
              <a:buNone/>
              <a:defRPr sz="3600">
                <a:solidFill>
                  <a:schemeClr val="lt1"/>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9" name="Google Shape;19;p2"/>
          <p:cNvPicPr preferRelativeResize="0"/>
          <p:nvPr/>
        </p:nvPicPr>
        <p:blipFill rotWithShape="1">
          <a:blip r:embed="rId2">
            <a:alphaModFix/>
          </a:blip>
          <a:srcRect/>
          <a:stretch/>
        </p:blipFill>
        <p:spPr>
          <a:xfrm>
            <a:off x="4943475" y="758540"/>
            <a:ext cx="2305050" cy="2305050"/>
          </a:xfrm>
          <a:prstGeom prst="rect">
            <a:avLst/>
          </a:prstGeom>
          <a:noFill/>
          <a:ln>
            <a:noFill/>
          </a:ln>
        </p:spPr>
      </p:pic>
      <p:pic>
        <p:nvPicPr>
          <p:cNvPr id="20" name="Google Shape;20;p2"/>
          <p:cNvPicPr preferRelativeResize="0"/>
          <p:nvPr/>
        </p:nvPicPr>
        <p:blipFill rotWithShape="1">
          <a:blip r:embed="rId3">
            <a:alphaModFix/>
          </a:blip>
          <a:srcRect/>
          <a:stretch/>
        </p:blipFill>
        <p:spPr>
          <a:xfrm>
            <a:off x="53237" y="6037201"/>
            <a:ext cx="12085526" cy="80879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3" name="Google Shape;23;p3"/>
          <p:cNvPicPr preferRelativeResize="0"/>
          <p:nvPr/>
        </p:nvPicPr>
        <p:blipFill rotWithShape="1">
          <a:blip r:embed="rId2">
            <a:alphaModFix/>
          </a:blip>
          <a:srcRect/>
          <a:stretch/>
        </p:blipFill>
        <p:spPr>
          <a:xfrm>
            <a:off x="53237" y="6037201"/>
            <a:ext cx="12085526" cy="808799"/>
          </a:xfrm>
          <a:prstGeom prst="rect">
            <a:avLst/>
          </a:prstGeom>
          <a:noFill/>
          <a:ln>
            <a:noFill/>
          </a:ln>
        </p:spPr>
      </p:pic>
      <p:sp>
        <p:nvSpPr>
          <p:cNvPr id="24" name="Google Shape;24;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9" name="Google Shape;29;p3"/>
          <p:cNvPicPr preferRelativeResize="0"/>
          <p:nvPr/>
        </p:nvPicPr>
        <p:blipFill rotWithShape="1">
          <a:blip r:embed="rId3">
            <a:alphaModFix amt="50000"/>
          </a:blip>
          <a:srcRect/>
          <a:stretch/>
        </p:blipFill>
        <p:spPr>
          <a:xfrm>
            <a:off x="7563080" y="710141"/>
            <a:ext cx="4628920" cy="462892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0"/>
        <p:cNvGrpSpPr/>
        <p:nvPr/>
      </p:nvGrpSpPr>
      <p:grpSpPr>
        <a:xfrm>
          <a:off x="0" y="0"/>
          <a:ext cx="0" cy="0"/>
          <a:chOff x="0" y="0"/>
          <a:chExt cx="0" cy="0"/>
        </a:xfrm>
      </p:grpSpPr>
      <p:sp>
        <p:nvSpPr>
          <p:cNvPr id="31" name="Google Shape;31;p4"/>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32" name="Google Shape;32;p4"/>
          <p:cNvPicPr preferRelativeResize="0"/>
          <p:nvPr/>
        </p:nvPicPr>
        <p:blipFill rotWithShape="1">
          <a:blip r:embed="rId2">
            <a:alphaModFix/>
          </a:blip>
          <a:srcRect/>
          <a:stretch/>
        </p:blipFill>
        <p:spPr>
          <a:xfrm>
            <a:off x="53237" y="6049201"/>
            <a:ext cx="12085526" cy="808799"/>
          </a:xfrm>
          <a:prstGeom prst="rect">
            <a:avLst/>
          </a:prstGeom>
          <a:noFill/>
          <a:ln>
            <a:noFill/>
          </a:ln>
        </p:spPr>
      </p:pic>
      <p:pic>
        <p:nvPicPr>
          <p:cNvPr id="33" name="Google Shape;33;p4"/>
          <p:cNvPicPr preferRelativeResize="0"/>
          <p:nvPr/>
        </p:nvPicPr>
        <p:blipFill rotWithShape="1">
          <a:blip r:embed="rId3">
            <a:alphaModFix amt="35000"/>
          </a:blip>
          <a:srcRect/>
          <a:stretch/>
        </p:blipFill>
        <p:spPr>
          <a:xfrm>
            <a:off x="7550380" y="710636"/>
            <a:ext cx="4628920" cy="4628920"/>
          </a:xfrm>
          <a:prstGeom prst="rect">
            <a:avLst/>
          </a:prstGeom>
          <a:noFill/>
          <a:ln>
            <a:noFill/>
          </a:ln>
        </p:spPr>
      </p:pic>
      <p:sp>
        <p:nvSpPr>
          <p:cNvPr id="34" name="Google Shape;34;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0"/>
        <p:cNvGrpSpPr/>
        <p:nvPr/>
      </p:nvGrpSpPr>
      <p:grpSpPr>
        <a:xfrm>
          <a:off x="0" y="0"/>
          <a:ext cx="0" cy="0"/>
          <a:chOff x="0" y="0"/>
          <a:chExt cx="0" cy="0"/>
        </a:xfrm>
      </p:grpSpPr>
      <p:sp>
        <p:nvSpPr>
          <p:cNvPr id="41" name="Google Shape;41;p5"/>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42" name="Google Shape;42;p5"/>
          <p:cNvPicPr preferRelativeResize="0"/>
          <p:nvPr/>
        </p:nvPicPr>
        <p:blipFill rotWithShape="1">
          <a:blip r:embed="rId2">
            <a:alphaModFix/>
          </a:blip>
          <a:srcRect/>
          <a:stretch/>
        </p:blipFill>
        <p:spPr>
          <a:xfrm>
            <a:off x="53237" y="6049201"/>
            <a:ext cx="12085526" cy="808799"/>
          </a:xfrm>
          <a:prstGeom prst="rect">
            <a:avLst/>
          </a:prstGeom>
          <a:noFill/>
          <a:ln>
            <a:noFill/>
          </a:ln>
        </p:spPr>
      </p:pic>
      <p:sp>
        <p:nvSpPr>
          <p:cNvPr id="43" name="Google Shape;43;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lt1"/>
              </a:buClr>
              <a:buSzPts val="5400"/>
              <a:buFont typeface="Calibri"/>
              <a:buNone/>
              <a:defRPr sz="5400" b="1">
                <a:solidFill>
                  <a:schemeClr val="l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lt1"/>
              </a:buClr>
              <a:buSzPts val="2800"/>
              <a:buNone/>
              <a:defRPr sz="2800">
                <a:solidFill>
                  <a:schemeClr val="lt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pic>
        <p:nvPicPr>
          <p:cNvPr id="45" name="Google Shape;45;p5"/>
          <p:cNvPicPr preferRelativeResize="0"/>
          <p:nvPr/>
        </p:nvPicPr>
        <p:blipFill rotWithShape="1">
          <a:blip r:embed="rId3">
            <a:alphaModFix amt="50000"/>
          </a:blip>
          <a:srcRect/>
          <a:stretch/>
        </p:blipFill>
        <p:spPr>
          <a:xfrm>
            <a:off x="7550380" y="710636"/>
            <a:ext cx="4628920" cy="462892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6"/>
        <p:cNvGrpSpPr/>
        <p:nvPr/>
      </p:nvGrpSpPr>
      <p:grpSpPr>
        <a:xfrm>
          <a:off x="0" y="0"/>
          <a:ext cx="0" cy="0"/>
          <a:chOff x="0" y="0"/>
          <a:chExt cx="0" cy="0"/>
        </a:xfrm>
      </p:grpSpPr>
      <p:sp>
        <p:nvSpPr>
          <p:cNvPr id="47" name="Google Shape;47;p6"/>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48" name="Google Shape;48;p6"/>
          <p:cNvPicPr preferRelativeResize="0"/>
          <p:nvPr/>
        </p:nvPicPr>
        <p:blipFill rotWithShape="1">
          <a:blip r:embed="rId2">
            <a:alphaModFix/>
          </a:blip>
          <a:srcRect/>
          <a:stretch/>
        </p:blipFill>
        <p:spPr>
          <a:xfrm>
            <a:off x="53237" y="6049201"/>
            <a:ext cx="12085526" cy="808799"/>
          </a:xfrm>
          <a:prstGeom prst="rect">
            <a:avLst/>
          </a:prstGeom>
          <a:noFill/>
          <a:ln>
            <a:noFill/>
          </a:ln>
        </p:spPr>
      </p:pic>
      <p:pic>
        <p:nvPicPr>
          <p:cNvPr id="49" name="Google Shape;49;p6"/>
          <p:cNvPicPr preferRelativeResize="0"/>
          <p:nvPr/>
        </p:nvPicPr>
        <p:blipFill rotWithShape="1">
          <a:blip r:embed="rId3">
            <a:alphaModFix amt="35000"/>
          </a:blip>
          <a:srcRect/>
          <a:stretch/>
        </p:blipFill>
        <p:spPr>
          <a:xfrm>
            <a:off x="7550380" y="710636"/>
            <a:ext cx="4628920" cy="4628920"/>
          </a:xfrm>
          <a:prstGeom prst="rect">
            <a:avLst/>
          </a:prstGeom>
          <a:noFill/>
          <a:ln>
            <a:noFill/>
          </a:ln>
        </p:spPr>
      </p:pic>
      <p:sp>
        <p:nvSpPr>
          <p:cNvPr id="50" name="Google Shape;50;p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1">
                <a:solidFill>
                  <a:schemeClr val="lt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2" name="Google Shape;52;p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 name="Google Shape;53;p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1">
                <a:solidFill>
                  <a:schemeClr val="lt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4" name="Google Shape;54;p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 name="Google Shape;55;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
        <p:cNvGrpSpPr/>
        <p:nvPr/>
      </p:nvGrpSpPr>
      <p:grpSpPr>
        <a:xfrm>
          <a:off x="0" y="0"/>
          <a:ext cx="0" cy="0"/>
          <a:chOff x="0" y="0"/>
          <a:chExt cx="0" cy="0"/>
        </a:xfrm>
      </p:grpSpPr>
      <p:sp>
        <p:nvSpPr>
          <p:cNvPr id="59" name="Google Shape;59;p7"/>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60" name="Google Shape;60;p7"/>
          <p:cNvPicPr preferRelativeResize="0"/>
          <p:nvPr/>
        </p:nvPicPr>
        <p:blipFill rotWithShape="1">
          <a:blip r:embed="rId2">
            <a:alphaModFix amt="50000"/>
          </a:blip>
          <a:srcRect/>
          <a:stretch/>
        </p:blipFill>
        <p:spPr>
          <a:xfrm>
            <a:off x="7563080" y="710141"/>
            <a:ext cx="4628920" cy="4628920"/>
          </a:xfrm>
          <a:prstGeom prst="rect">
            <a:avLst/>
          </a:prstGeom>
          <a:noFill/>
          <a:ln>
            <a:noFill/>
          </a:ln>
        </p:spPr>
      </p:pic>
      <p:pic>
        <p:nvPicPr>
          <p:cNvPr id="61" name="Google Shape;61;p7"/>
          <p:cNvPicPr preferRelativeResize="0"/>
          <p:nvPr/>
        </p:nvPicPr>
        <p:blipFill rotWithShape="1">
          <a:blip r:embed="rId3">
            <a:alphaModFix/>
          </a:blip>
          <a:srcRect/>
          <a:stretch/>
        </p:blipFill>
        <p:spPr>
          <a:xfrm>
            <a:off x="53237" y="6049202"/>
            <a:ext cx="12085526" cy="808799"/>
          </a:xfrm>
          <a:prstGeom prst="rect">
            <a:avLst/>
          </a:prstGeom>
          <a:noFill/>
          <a:ln>
            <a:noFill/>
          </a:ln>
        </p:spPr>
      </p:pic>
      <p:sp>
        <p:nvSpPr>
          <p:cNvPr id="62" name="Google Shape;62;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3"/>
        <p:cNvGrpSpPr/>
        <p:nvPr/>
      </p:nvGrpSpPr>
      <p:grpSpPr>
        <a:xfrm>
          <a:off x="0" y="0"/>
          <a:ext cx="0" cy="0"/>
          <a:chOff x="0" y="0"/>
          <a:chExt cx="0" cy="0"/>
        </a:xfrm>
      </p:grpSpPr>
      <p:sp>
        <p:nvSpPr>
          <p:cNvPr id="64" name="Google Shape;64;p8"/>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65" name="Google Shape;65;p8"/>
          <p:cNvPicPr preferRelativeResize="0"/>
          <p:nvPr/>
        </p:nvPicPr>
        <p:blipFill rotWithShape="1">
          <a:blip r:embed="rId2">
            <a:alphaModFix/>
          </a:blip>
          <a:srcRect/>
          <a:stretch/>
        </p:blipFill>
        <p:spPr>
          <a:xfrm>
            <a:off x="53237" y="6049202"/>
            <a:ext cx="12085526" cy="808799"/>
          </a:xfrm>
          <a:prstGeom prst="rect">
            <a:avLst/>
          </a:prstGeom>
          <a:noFill/>
          <a:ln>
            <a:noFill/>
          </a:ln>
        </p:spPr>
      </p:pic>
      <p:pic>
        <p:nvPicPr>
          <p:cNvPr id="66" name="Google Shape;66;p8"/>
          <p:cNvPicPr preferRelativeResize="0"/>
          <p:nvPr/>
        </p:nvPicPr>
        <p:blipFill rotWithShape="1">
          <a:blip r:embed="rId3">
            <a:alphaModFix amt="50000"/>
          </a:blip>
          <a:srcRect/>
          <a:stretch/>
        </p:blipFill>
        <p:spPr>
          <a:xfrm>
            <a:off x="7563080" y="710141"/>
            <a:ext cx="4628920" cy="462892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7"/>
        <p:cNvGrpSpPr/>
        <p:nvPr/>
      </p:nvGrpSpPr>
      <p:grpSpPr>
        <a:xfrm>
          <a:off x="0" y="0"/>
          <a:ext cx="0" cy="0"/>
          <a:chOff x="0" y="0"/>
          <a:chExt cx="0" cy="0"/>
        </a:xfrm>
      </p:grpSpPr>
      <p:sp>
        <p:nvSpPr>
          <p:cNvPr id="68" name="Google Shape;68;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0" name="Google Shape;70;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1" name="Google Shape;71;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4"/>
        <p:cNvGrpSpPr/>
        <p:nvPr/>
      </p:nvGrpSpPr>
      <p:grpSpPr>
        <a:xfrm>
          <a:off x="0" y="0"/>
          <a:ext cx="0" cy="0"/>
          <a:chOff x="0" y="0"/>
          <a:chExt cx="0" cy="0"/>
        </a:xfrm>
      </p:grpSpPr>
      <p:sp>
        <p:nvSpPr>
          <p:cNvPr id="75" name="Google Shape;75;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0"/>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77" name="Google Shape;77;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8" name="Google Shape;7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1"/>
        <p:cNvGrpSpPr/>
        <p:nvPr/>
      </p:nvGrpSpPr>
      <p:grpSpPr>
        <a:xfrm>
          <a:off x="0" y="0"/>
          <a:ext cx="0" cy="0"/>
          <a:chOff x="0" y="0"/>
          <a:chExt cx="0" cy="0"/>
        </a:xfrm>
      </p:grpSpPr>
      <p:sp>
        <p:nvSpPr>
          <p:cNvPr id="82" name="Google Shape;82;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4" name="Google Shape;84;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7"/>
        <p:cNvGrpSpPr/>
        <p:nvPr/>
      </p:nvGrpSpPr>
      <p:grpSpPr>
        <a:xfrm>
          <a:off x="0" y="0"/>
          <a:ext cx="0" cy="0"/>
          <a:chOff x="0" y="0"/>
          <a:chExt cx="0" cy="0"/>
        </a:xfrm>
      </p:grpSpPr>
      <p:sp>
        <p:nvSpPr>
          <p:cNvPr id="88" name="Google Shape;88;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3"/>
          <p:cNvSpPr txBox="1">
            <a:spLocks noGrp="1"/>
          </p:cNvSpPr>
          <p:nvPr>
            <p:ph type="ctrTitle"/>
          </p:nvPr>
        </p:nvSpPr>
        <p:spPr>
          <a:xfrm>
            <a:off x="0" y="4004441"/>
            <a:ext cx="12192000" cy="1261241"/>
          </a:xfrm>
          <a:prstGeom prst="rect">
            <a:avLst/>
          </a:prstGeom>
        </p:spPr>
        <p:txBody>
          <a:bodyPr spcFirstLastPara="1" wrap="square" lIns="91425" tIns="45700" rIns="91425" bIns="45700" anchor="ctr" anchorCtr="0">
            <a:noAutofit/>
          </a:bodyPr>
          <a:lstStyle/>
          <a:p>
            <a:pPr marL="0" lvl="0" indent="0" algn="ctr" rtl="0">
              <a:spcBef>
                <a:spcPts val="0"/>
              </a:spcBef>
              <a:spcAft>
                <a:spcPts val="0"/>
              </a:spcAft>
              <a:buNone/>
            </a:pPr>
            <a:r>
              <a:rPr lang="en-GB" u="none" dirty="0"/>
              <a:t>Introduction to KS1</a:t>
            </a:r>
            <a:br>
              <a:rPr lang="en-GB" u="none" dirty="0"/>
            </a:br>
            <a:br>
              <a:rPr lang="en-GB" u="none" dirty="0"/>
            </a:br>
            <a:r>
              <a:rPr lang="en-GB" u="none" dirty="0"/>
              <a:t>September 2026</a:t>
            </a:r>
            <a:endParaRPr u="none" dirty="0"/>
          </a:p>
        </p:txBody>
      </p:sp>
      <p:pic>
        <p:nvPicPr>
          <p:cNvPr id="5" name="Picture 4">
            <a:extLst>
              <a:ext uri="{FF2B5EF4-FFF2-40B4-BE49-F238E27FC236}">
                <a16:creationId xmlns:a16="http://schemas.microsoft.com/office/drawing/2014/main" id="{147C9E2B-A789-4BAA-8F21-FB3AB03663E0}"/>
              </a:ext>
            </a:extLst>
          </p:cNvPr>
          <p:cNvPicPr>
            <a:picLocks noChangeAspect="1"/>
          </p:cNvPicPr>
          <p:nvPr/>
        </p:nvPicPr>
        <p:blipFill>
          <a:blip r:embed="rId3"/>
          <a:stretch>
            <a:fillRect/>
          </a:stretch>
        </p:blipFill>
        <p:spPr>
          <a:xfrm>
            <a:off x="4640317" y="190121"/>
            <a:ext cx="2911366" cy="3036555"/>
          </a:xfrm>
          <a:prstGeom prst="rect">
            <a:avLst/>
          </a:prstGeom>
        </p:spPr>
      </p:pic>
      <p:pic>
        <p:nvPicPr>
          <p:cNvPr id="2" name="Picture 1">
            <a:extLst>
              <a:ext uri="{FF2B5EF4-FFF2-40B4-BE49-F238E27FC236}">
                <a16:creationId xmlns:a16="http://schemas.microsoft.com/office/drawing/2014/main" id="{17BF51B0-2DEC-4D37-B48F-7E1EF559B489}"/>
              </a:ext>
            </a:extLst>
          </p:cNvPr>
          <p:cNvPicPr>
            <a:picLocks noChangeAspect="1"/>
          </p:cNvPicPr>
          <p:nvPr/>
        </p:nvPicPr>
        <p:blipFill>
          <a:blip r:embed="rId4"/>
          <a:stretch>
            <a:fillRect/>
          </a:stretch>
        </p:blipFill>
        <p:spPr>
          <a:xfrm>
            <a:off x="10234612" y="4086059"/>
            <a:ext cx="1957388" cy="195738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84083"/>
            <a:ext cx="6810703" cy="584775"/>
          </a:xfrm>
          <a:prstGeom prst="rect">
            <a:avLst/>
          </a:prstGeom>
          <a:noFill/>
        </p:spPr>
        <p:txBody>
          <a:bodyPr wrap="square" rtlCol="0">
            <a:spAutoFit/>
          </a:bodyPr>
          <a:lstStyle/>
          <a:p>
            <a:r>
              <a:rPr lang="en-GB" sz="3200" b="1" dirty="0"/>
              <a:t>Meet the Team</a:t>
            </a:r>
          </a:p>
        </p:txBody>
      </p:sp>
      <p:sp>
        <p:nvSpPr>
          <p:cNvPr id="3" name="TextBox 2">
            <a:extLst>
              <a:ext uri="{FF2B5EF4-FFF2-40B4-BE49-F238E27FC236}">
                <a16:creationId xmlns:a16="http://schemas.microsoft.com/office/drawing/2014/main" id="{491F57BF-9314-43CA-8F5A-D20C15D45C77}"/>
              </a:ext>
            </a:extLst>
          </p:cNvPr>
          <p:cNvSpPr txBox="1"/>
          <p:nvPr/>
        </p:nvSpPr>
        <p:spPr>
          <a:xfrm>
            <a:off x="147145" y="767255"/>
            <a:ext cx="11582400" cy="5324535"/>
          </a:xfrm>
          <a:prstGeom prst="rect">
            <a:avLst/>
          </a:prstGeom>
          <a:noFill/>
        </p:spPr>
        <p:txBody>
          <a:bodyPr wrap="square" rtlCol="0">
            <a:spAutoFit/>
          </a:bodyPr>
          <a:lstStyle/>
          <a:p>
            <a:r>
              <a:rPr lang="en-GB" sz="2000" b="1" dirty="0"/>
              <a:t>Phase Leader</a:t>
            </a:r>
            <a:r>
              <a:rPr lang="en-GB" sz="2000" dirty="0"/>
              <a:t>: Mrs Akintunde</a:t>
            </a:r>
          </a:p>
          <a:p>
            <a:endParaRPr lang="en-GB" sz="2000" dirty="0"/>
          </a:p>
          <a:p>
            <a:r>
              <a:rPr lang="en-GB" sz="2000" b="1" u="sng" dirty="0"/>
              <a:t>Year 1</a:t>
            </a:r>
          </a:p>
          <a:p>
            <a:endParaRPr lang="en-GB" sz="2000" dirty="0"/>
          </a:p>
          <a:p>
            <a:r>
              <a:rPr lang="en-GB" sz="2000" b="1" dirty="0"/>
              <a:t>Teachers</a:t>
            </a:r>
            <a:r>
              <a:rPr lang="en-GB" sz="2000" dirty="0"/>
              <a:t>: </a:t>
            </a:r>
          </a:p>
          <a:p>
            <a:pPr marL="342900" indent="-342900">
              <a:buFont typeface="Arial" panose="020B0604020202020204" pitchFamily="34" charset="0"/>
              <a:buChar char="•"/>
            </a:pPr>
            <a:r>
              <a:rPr lang="en-GB" sz="2000" dirty="0"/>
              <a:t>Mrs Akintunde (1A - Jellyfish Class)</a:t>
            </a:r>
          </a:p>
          <a:p>
            <a:pPr marL="342900" indent="-342900">
              <a:buFont typeface="Arial" panose="020B0604020202020204" pitchFamily="34" charset="0"/>
              <a:buChar char="•"/>
            </a:pPr>
            <a:r>
              <a:rPr lang="en-GB" sz="2000" dirty="0"/>
              <a:t>Miss Turtle (1T – Whales Class)</a:t>
            </a:r>
          </a:p>
          <a:p>
            <a:pPr marL="342900" indent="-342900">
              <a:buFont typeface="Arial" panose="020B0604020202020204" pitchFamily="34" charset="0"/>
              <a:buChar char="•"/>
            </a:pPr>
            <a:endParaRPr lang="en-GB" sz="2000" b="1" dirty="0"/>
          </a:p>
          <a:p>
            <a:r>
              <a:rPr lang="en-GB" sz="2000" b="1" dirty="0"/>
              <a:t>LSAs</a:t>
            </a:r>
            <a:r>
              <a:rPr lang="en-GB" sz="2000" dirty="0"/>
              <a:t>: Mrs Bolt, Mrs Allen, Miss McMahon, Miss Porter</a:t>
            </a:r>
          </a:p>
          <a:p>
            <a:endParaRPr lang="en-GB" sz="2000" dirty="0"/>
          </a:p>
          <a:p>
            <a:r>
              <a:rPr lang="en-GB" sz="2000" b="1" u="sng" dirty="0"/>
              <a:t>Year 2</a:t>
            </a:r>
          </a:p>
          <a:p>
            <a:endParaRPr lang="en-GB" sz="2000" dirty="0"/>
          </a:p>
          <a:p>
            <a:r>
              <a:rPr lang="en-GB" sz="2000" b="1" dirty="0"/>
              <a:t>Teachers</a:t>
            </a:r>
            <a:r>
              <a:rPr lang="en-GB" sz="2000" dirty="0"/>
              <a:t>: </a:t>
            </a:r>
          </a:p>
          <a:p>
            <a:pPr marL="342900" indent="-342900">
              <a:buFont typeface="Arial" panose="020B0604020202020204" pitchFamily="34" charset="0"/>
              <a:buChar char="•"/>
            </a:pPr>
            <a:r>
              <a:rPr lang="en-GB" sz="2000" dirty="0"/>
              <a:t>Miss Burrowes (2B – Lemurs Class)</a:t>
            </a:r>
          </a:p>
          <a:p>
            <a:pPr marL="342900" indent="-342900">
              <a:buFont typeface="Arial" panose="020B0604020202020204" pitchFamily="34" charset="0"/>
              <a:buChar char="•"/>
            </a:pPr>
            <a:r>
              <a:rPr lang="en-GB" sz="2000" dirty="0"/>
              <a:t>Miss Clements (2C - Lion Class)</a:t>
            </a:r>
          </a:p>
          <a:p>
            <a:endParaRPr lang="en-GB" sz="2000" b="1" dirty="0"/>
          </a:p>
          <a:p>
            <a:r>
              <a:rPr lang="en-GB" sz="2000" b="1" dirty="0"/>
              <a:t>LSAs</a:t>
            </a:r>
            <a:r>
              <a:rPr lang="en-GB" sz="2000" dirty="0"/>
              <a:t>: Mrs Harries, Mrs Mowle, Mrs England</a:t>
            </a:r>
          </a:p>
        </p:txBody>
      </p:sp>
      <p:sp>
        <p:nvSpPr>
          <p:cNvPr id="7" name="Rectangle 3">
            <a:extLst>
              <a:ext uri="{FF2B5EF4-FFF2-40B4-BE49-F238E27FC236}">
                <a16:creationId xmlns:a16="http://schemas.microsoft.com/office/drawing/2014/main" id="{D8A27EF1-12EE-41F3-8BD4-07476FD9583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Rectangle 4">
            <a:extLst>
              <a:ext uri="{FF2B5EF4-FFF2-40B4-BE49-F238E27FC236}">
                <a16:creationId xmlns:a16="http://schemas.microsoft.com/office/drawing/2014/main" id="{533D9590-A403-426E-B356-90A33E856533}"/>
              </a:ext>
            </a:extLst>
          </p:cNvPr>
          <p:cNvSpPr>
            <a:spLocks noChangeArrowheads="1"/>
          </p:cNvSpPr>
          <p:nvPr/>
        </p:nvSpPr>
        <p:spPr bwMode="auto">
          <a:xfrm>
            <a:off x="15765"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5">
            <a:extLst>
              <a:ext uri="{FF2B5EF4-FFF2-40B4-BE49-F238E27FC236}">
                <a16:creationId xmlns:a16="http://schemas.microsoft.com/office/drawing/2014/main" id="{F24F3DF1-CD68-412E-A4C1-56C8469FECD0}"/>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6">
            <a:extLst>
              <a:ext uri="{FF2B5EF4-FFF2-40B4-BE49-F238E27FC236}">
                <a16:creationId xmlns:a16="http://schemas.microsoft.com/office/drawing/2014/main" id="{32313B24-F19E-480C-ACD6-061A685B47E1}"/>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1" name="Google Shape;365;p22" descr="Primary teaching resources for KS1 and KS2 English Maths Science and History">
            <a:extLst>
              <a:ext uri="{FF2B5EF4-FFF2-40B4-BE49-F238E27FC236}">
                <a16:creationId xmlns:a16="http://schemas.microsoft.com/office/drawing/2014/main" id="{E13120F7-F160-4A27-842E-152CA6D060B9}"/>
              </a:ext>
            </a:extLst>
          </p:cNvPr>
          <p:cNvPicPr preferRelativeResize="0"/>
          <p:nvPr/>
        </p:nvPicPr>
        <p:blipFill rotWithShape="1">
          <a:blip r:embed="rId3">
            <a:alphaModFix/>
          </a:blip>
          <a:srcRect/>
          <a:stretch/>
        </p:blipFill>
        <p:spPr>
          <a:xfrm>
            <a:off x="4686394" y="0"/>
            <a:ext cx="3384885" cy="2595079"/>
          </a:xfrm>
          <a:prstGeom prst="rect">
            <a:avLst/>
          </a:prstGeom>
          <a:noFill/>
          <a:ln>
            <a:noFill/>
          </a:ln>
        </p:spPr>
      </p:pic>
    </p:spTree>
    <p:extLst>
      <p:ext uri="{BB962C8B-B14F-4D97-AF65-F5344CB8AC3E}">
        <p14:creationId xmlns:p14="http://schemas.microsoft.com/office/powerpoint/2010/main" val="27500620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Key Information</a:t>
            </a:r>
          </a:p>
        </p:txBody>
      </p:sp>
      <p:sp>
        <p:nvSpPr>
          <p:cNvPr id="3" name="TextBox 2">
            <a:extLst>
              <a:ext uri="{FF2B5EF4-FFF2-40B4-BE49-F238E27FC236}">
                <a16:creationId xmlns:a16="http://schemas.microsoft.com/office/drawing/2014/main" id="{491F57BF-9314-43CA-8F5A-D20C15D45C77}"/>
              </a:ext>
            </a:extLst>
          </p:cNvPr>
          <p:cNvSpPr txBox="1"/>
          <p:nvPr/>
        </p:nvSpPr>
        <p:spPr>
          <a:xfrm>
            <a:off x="97971" y="559950"/>
            <a:ext cx="11952140" cy="5622052"/>
          </a:xfrm>
          <a:prstGeom prst="rect">
            <a:avLst/>
          </a:prstGeom>
          <a:solidFill>
            <a:schemeClr val="bg1"/>
          </a:solidFill>
          <a:ln w="6350">
            <a:solidFill>
              <a:schemeClr val="tx1"/>
            </a:solidFill>
          </a:ln>
        </p:spPr>
        <p:txBody>
          <a:bodyPr wrap="square" rtlCol="0">
            <a:spAutoFit/>
          </a:bodyPr>
          <a:lstStyle/>
          <a:p>
            <a:pPr algn="ctr"/>
            <a:r>
              <a:rPr lang="en-GB" sz="1600" b="1" dirty="0"/>
              <a:t>PE DAYS</a:t>
            </a:r>
          </a:p>
          <a:p>
            <a:pPr algn="ctr"/>
            <a:r>
              <a:rPr lang="en-GB" sz="1600" dirty="0"/>
              <a:t>Our PE days are… </a:t>
            </a:r>
            <a:r>
              <a:rPr lang="en-GB" sz="1600" b="1" dirty="0"/>
              <a:t>Thursday and Friday</a:t>
            </a:r>
          </a:p>
          <a:p>
            <a:pPr algn="ctr"/>
            <a:endParaRPr lang="en-GB" sz="1600" b="1" dirty="0"/>
          </a:p>
          <a:p>
            <a:pPr algn="ctr"/>
            <a:r>
              <a:rPr lang="en-GB" sz="1600" b="1" dirty="0"/>
              <a:t>LIBRARY</a:t>
            </a:r>
          </a:p>
          <a:p>
            <a:pPr algn="ctr"/>
            <a:r>
              <a:rPr lang="en-GB" sz="1600" dirty="0"/>
              <a:t>Our library day is… </a:t>
            </a:r>
            <a:r>
              <a:rPr lang="en-GB" sz="1600" b="1" dirty="0"/>
              <a:t>Friday</a:t>
            </a:r>
          </a:p>
          <a:p>
            <a:pPr algn="ctr"/>
            <a:endParaRPr lang="en-GB" sz="1600" dirty="0"/>
          </a:p>
          <a:p>
            <a:pPr marL="91440" lvl="0" indent="-91440" algn="ctr" rtl="0">
              <a:lnSpc>
                <a:spcPct val="90000"/>
              </a:lnSpc>
              <a:spcBef>
                <a:spcPts val="0"/>
              </a:spcBef>
              <a:spcAft>
                <a:spcPts val="0"/>
              </a:spcAft>
              <a:buSzPts val="2200"/>
              <a:buChar char=" "/>
            </a:pPr>
            <a:r>
              <a:rPr lang="en-GB" sz="1600" i="1" dirty="0"/>
              <a:t>Every week your child will go to the library to have a chance to pick a book of their choice which interests them. This is a book for you to share with and read to your child. </a:t>
            </a:r>
          </a:p>
          <a:p>
            <a:pPr marL="91440" lvl="0" indent="-91440" algn="ctr" rtl="0">
              <a:lnSpc>
                <a:spcPct val="90000"/>
              </a:lnSpc>
              <a:spcBef>
                <a:spcPts val="0"/>
              </a:spcBef>
              <a:spcAft>
                <a:spcPts val="0"/>
              </a:spcAft>
              <a:buSzPts val="2200"/>
              <a:buChar char=" "/>
            </a:pPr>
            <a:r>
              <a:rPr lang="en-GB" sz="1600" i="1" dirty="0"/>
              <a:t>Your child can only have one library book at a time, so they must return their book before taking out another.</a:t>
            </a:r>
          </a:p>
          <a:p>
            <a:pPr algn="ctr"/>
            <a:endParaRPr lang="en-GB" sz="1600" dirty="0"/>
          </a:p>
          <a:p>
            <a:pPr algn="ctr"/>
            <a:r>
              <a:rPr lang="en-GB" sz="1600" b="1" dirty="0"/>
              <a:t>FREE BREAKFAST CLUB</a:t>
            </a:r>
          </a:p>
          <a:p>
            <a:pPr algn="ctr"/>
            <a:r>
              <a:rPr lang="en-GB" sz="1600" dirty="0"/>
              <a:t>Breakfast club runs from 8am daily and is free to attend with breakfast provided. </a:t>
            </a:r>
          </a:p>
          <a:p>
            <a:pPr algn="ctr"/>
            <a:r>
              <a:rPr lang="en-GB" sz="1600" dirty="0"/>
              <a:t>You must pre-book if you wish for your child to attend.</a:t>
            </a:r>
          </a:p>
          <a:p>
            <a:pPr algn="ctr"/>
            <a:endParaRPr lang="en-GB" sz="1600" dirty="0"/>
          </a:p>
          <a:p>
            <a:pPr algn="ctr"/>
            <a:r>
              <a:rPr lang="en-GB" sz="1600" b="1" dirty="0"/>
              <a:t>LUNCHES</a:t>
            </a:r>
          </a:p>
          <a:p>
            <a:pPr marL="91440" lvl="0" indent="-91440" algn="ctr" rtl="0">
              <a:lnSpc>
                <a:spcPct val="90000"/>
              </a:lnSpc>
              <a:spcBef>
                <a:spcPts val="0"/>
              </a:spcBef>
              <a:spcAft>
                <a:spcPts val="0"/>
              </a:spcAft>
              <a:buSzPts val="2200"/>
              <a:buChar char=" "/>
            </a:pPr>
            <a:r>
              <a:rPr lang="en-GB" sz="1600" dirty="0"/>
              <a:t>Currently, children in Years R, 1 and 2 can get a hot free meal – choosing from a meat or vegetarian option, a jacket potato with beans, cheese or tuna or tomato pasta.  You can pre-order for your children at home!</a:t>
            </a:r>
          </a:p>
          <a:p>
            <a:pPr marL="91440" lvl="0" indent="-91440" algn="ctr" rtl="0">
              <a:lnSpc>
                <a:spcPct val="90000"/>
              </a:lnSpc>
              <a:spcBef>
                <a:spcPts val="1400"/>
              </a:spcBef>
              <a:spcAft>
                <a:spcPts val="0"/>
              </a:spcAft>
              <a:buSzPts val="2200"/>
              <a:buChar char=" "/>
            </a:pPr>
            <a:r>
              <a:rPr lang="en-GB" sz="1600" dirty="0"/>
              <a:t>Packed lunch – your child may bring in a packed lunch from home in a named box or bag. Please pack a healthy packed lunch to suit their appetite and not too much! Any uneaten food will be left in their lunchbox for them to bring home so you know what they have or haven’t eaten.</a:t>
            </a:r>
          </a:p>
          <a:p>
            <a:pPr marL="91440" lvl="0" indent="-91440" algn="ctr" rtl="0">
              <a:lnSpc>
                <a:spcPct val="90000"/>
              </a:lnSpc>
              <a:spcBef>
                <a:spcPts val="1400"/>
              </a:spcBef>
              <a:spcAft>
                <a:spcPts val="0"/>
              </a:spcAft>
              <a:buSzPts val="2200"/>
              <a:buChar char=" "/>
            </a:pPr>
            <a:r>
              <a:rPr lang="en-GB" sz="1600" dirty="0"/>
              <a:t>Please do not send in food containing nuts, peanut butter or any other nut products as we have children with life-threatening allergies. No fizzy drinks, glass bottles, chocolates or sweets are to be brought to school.</a:t>
            </a:r>
          </a:p>
        </p:txBody>
      </p:sp>
      <p:pic>
        <p:nvPicPr>
          <p:cNvPr id="4" name="Picture 3">
            <a:extLst>
              <a:ext uri="{FF2B5EF4-FFF2-40B4-BE49-F238E27FC236}">
                <a16:creationId xmlns:a16="http://schemas.microsoft.com/office/drawing/2014/main" id="{33704ABB-76D7-4A9C-9E92-D8B76F8967AA}"/>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62" b="89947" l="6767" r="96241">
                        <a14:foregroundMark x1="84586" y1="5291" x2="84586" y2="5291"/>
                        <a14:foregroundMark x1="90226" y1="54497" x2="90226" y2="54497"/>
                        <a14:foregroundMark x1="96241" y1="66667" x2="96241" y2="66667"/>
                        <a14:foregroundMark x1="6767" y1="31217" x2="6767" y2="31217"/>
                        <a14:foregroundMark x1="18045" y1="89947" x2="18045" y2="89947"/>
                      </a14:backgroundRemoval>
                    </a14:imgEffect>
                  </a14:imgLayer>
                </a14:imgProps>
              </a:ext>
            </a:extLst>
          </a:blip>
          <a:stretch>
            <a:fillRect/>
          </a:stretch>
        </p:blipFill>
        <p:spPr>
          <a:xfrm>
            <a:off x="9354207" y="1"/>
            <a:ext cx="2837793" cy="2016326"/>
          </a:xfrm>
          <a:prstGeom prst="rect">
            <a:avLst/>
          </a:prstGeom>
        </p:spPr>
      </p:pic>
    </p:spTree>
    <p:extLst>
      <p:ext uri="{BB962C8B-B14F-4D97-AF65-F5344CB8AC3E}">
        <p14:creationId xmlns:p14="http://schemas.microsoft.com/office/powerpoint/2010/main" val="4071992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School Uniform</a:t>
            </a:r>
          </a:p>
        </p:txBody>
      </p:sp>
      <p:pic>
        <p:nvPicPr>
          <p:cNvPr id="4" name="Google Shape;197;p31">
            <a:extLst>
              <a:ext uri="{FF2B5EF4-FFF2-40B4-BE49-F238E27FC236}">
                <a16:creationId xmlns:a16="http://schemas.microsoft.com/office/drawing/2014/main" id="{D3EE8AC1-7498-415C-9234-D0DEFC170212}"/>
              </a:ext>
            </a:extLst>
          </p:cNvPr>
          <p:cNvPicPr preferRelativeResize="0"/>
          <p:nvPr/>
        </p:nvPicPr>
        <p:blipFill rotWithShape="1">
          <a:blip r:embed="rId3">
            <a:alphaModFix/>
          </a:blip>
          <a:srcRect/>
          <a:stretch/>
        </p:blipFill>
        <p:spPr>
          <a:xfrm>
            <a:off x="8229600" y="1"/>
            <a:ext cx="3962400" cy="2959468"/>
          </a:xfrm>
          <a:prstGeom prst="rect">
            <a:avLst/>
          </a:prstGeom>
          <a:noFill/>
          <a:ln>
            <a:noFill/>
          </a:ln>
        </p:spPr>
      </p:pic>
      <p:pic>
        <p:nvPicPr>
          <p:cNvPr id="5" name="Google Shape;199;p31">
            <a:extLst>
              <a:ext uri="{FF2B5EF4-FFF2-40B4-BE49-F238E27FC236}">
                <a16:creationId xmlns:a16="http://schemas.microsoft.com/office/drawing/2014/main" id="{ECD72D68-7806-4D21-ACDF-166DCE900B5B}"/>
              </a:ext>
            </a:extLst>
          </p:cNvPr>
          <p:cNvPicPr preferRelativeResize="0"/>
          <p:nvPr/>
        </p:nvPicPr>
        <p:blipFill rotWithShape="1">
          <a:blip r:embed="rId4">
            <a:alphaModFix/>
          </a:blip>
          <a:srcRect/>
          <a:stretch/>
        </p:blipFill>
        <p:spPr>
          <a:xfrm>
            <a:off x="8229600" y="3101996"/>
            <a:ext cx="3962400" cy="2959417"/>
          </a:xfrm>
          <a:prstGeom prst="rect">
            <a:avLst/>
          </a:prstGeom>
          <a:noFill/>
          <a:ln>
            <a:noFill/>
          </a:ln>
        </p:spPr>
      </p:pic>
      <p:pic>
        <p:nvPicPr>
          <p:cNvPr id="6" name="Picture 5">
            <a:extLst>
              <a:ext uri="{FF2B5EF4-FFF2-40B4-BE49-F238E27FC236}">
                <a16:creationId xmlns:a16="http://schemas.microsoft.com/office/drawing/2014/main" id="{3F37103B-2E5D-4CF9-AB12-1FA6C33A7CA5}"/>
              </a:ext>
            </a:extLst>
          </p:cNvPr>
          <p:cNvPicPr>
            <a:picLocks noChangeAspect="1"/>
          </p:cNvPicPr>
          <p:nvPr/>
        </p:nvPicPr>
        <p:blipFill>
          <a:blip r:embed="rId5"/>
          <a:stretch>
            <a:fillRect/>
          </a:stretch>
        </p:blipFill>
        <p:spPr>
          <a:xfrm>
            <a:off x="139824" y="868555"/>
            <a:ext cx="7963652" cy="4682891"/>
          </a:xfrm>
          <a:prstGeom prst="rect">
            <a:avLst/>
          </a:prstGeom>
          <a:effectLst>
            <a:outerShdw blurRad="50800" dist="38100" algn="l" rotWithShape="0">
              <a:prstClr val="black">
                <a:alpha val="40000"/>
              </a:prstClr>
            </a:outerShdw>
          </a:effectLst>
        </p:spPr>
      </p:pic>
    </p:spTree>
    <p:extLst>
      <p:ext uri="{BB962C8B-B14F-4D97-AF65-F5344CB8AC3E}">
        <p14:creationId xmlns:p14="http://schemas.microsoft.com/office/powerpoint/2010/main" val="2128950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gle Shape;204;p32">
            <a:extLst>
              <a:ext uri="{FF2B5EF4-FFF2-40B4-BE49-F238E27FC236}">
                <a16:creationId xmlns:a16="http://schemas.microsoft.com/office/drawing/2014/main" id="{7B051BC1-36B6-4D99-A900-8FE3684EEC21}"/>
              </a:ext>
            </a:extLst>
          </p:cNvPr>
          <p:cNvPicPr preferRelativeResize="0"/>
          <p:nvPr/>
        </p:nvPicPr>
        <p:blipFill rotWithShape="1">
          <a:blip r:embed="rId3">
            <a:alphaModFix/>
          </a:blip>
          <a:srcRect/>
          <a:stretch/>
        </p:blipFill>
        <p:spPr>
          <a:xfrm>
            <a:off x="0" y="0"/>
            <a:ext cx="12191999" cy="6895647"/>
          </a:xfrm>
          <a:prstGeom prst="rect">
            <a:avLst/>
          </a:prstGeom>
          <a:noFill/>
          <a:ln>
            <a:noFill/>
          </a:ln>
        </p:spPr>
      </p:pic>
    </p:spTree>
    <p:extLst>
      <p:ext uri="{BB962C8B-B14F-4D97-AF65-F5344CB8AC3E}">
        <p14:creationId xmlns:p14="http://schemas.microsoft.com/office/powerpoint/2010/main" val="404806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Attendance</a:t>
            </a:r>
          </a:p>
        </p:txBody>
      </p:sp>
      <p:pic>
        <p:nvPicPr>
          <p:cNvPr id="5" name="Google Shape;180;p29">
            <a:extLst>
              <a:ext uri="{FF2B5EF4-FFF2-40B4-BE49-F238E27FC236}">
                <a16:creationId xmlns:a16="http://schemas.microsoft.com/office/drawing/2014/main" id="{D680580E-C3E9-444C-8AD6-AB5AFBBD44C6}"/>
              </a:ext>
            </a:extLst>
          </p:cNvPr>
          <p:cNvPicPr preferRelativeResize="0"/>
          <p:nvPr/>
        </p:nvPicPr>
        <p:blipFill rotWithShape="1">
          <a:blip r:embed="rId3">
            <a:alphaModFix/>
          </a:blip>
          <a:srcRect/>
          <a:stretch/>
        </p:blipFill>
        <p:spPr>
          <a:xfrm>
            <a:off x="0" y="2098264"/>
            <a:ext cx="6096000" cy="4060797"/>
          </a:xfrm>
          <a:prstGeom prst="rect">
            <a:avLst/>
          </a:prstGeom>
          <a:noFill/>
          <a:ln>
            <a:noFill/>
          </a:ln>
          <a:effectLst>
            <a:outerShdw blurRad="50800" dist="38100" algn="l" rotWithShape="0">
              <a:prstClr val="black">
                <a:alpha val="40000"/>
              </a:prstClr>
            </a:outerShdw>
          </a:effectLst>
        </p:spPr>
      </p:pic>
      <p:pic>
        <p:nvPicPr>
          <p:cNvPr id="6" name="Picture 5">
            <a:extLst>
              <a:ext uri="{FF2B5EF4-FFF2-40B4-BE49-F238E27FC236}">
                <a16:creationId xmlns:a16="http://schemas.microsoft.com/office/drawing/2014/main" id="{FDB6E035-531C-4AAB-8BDF-890A5A06BDAE}"/>
              </a:ext>
            </a:extLst>
          </p:cNvPr>
          <p:cNvPicPr>
            <a:picLocks noChangeAspect="1"/>
          </p:cNvPicPr>
          <p:nvPr/>
        </p:nvPicPr>
        <p:blipFill>
          <a:blip r:embed="rId4"/>
          <a:stretch>
            <a:fillRect/>
          </a:stretch>
        </p:blipFill>
        <p:spPr>
          <a:xfrm>
            <a:off x="6378546" y="0"/>
            <a:ext cx="5813454" cy="4727556"/>
          </a:xfrm>
          <a:prstGeom prst="rect">
            <a:avLst/>
          </a:prstGeom>
          <a:effectLst>
            <a:outerShdw blurRad="50800" dist="38100" algn="l" rotWithShape="0">
              <a:prstClr val="black">
                <a:alpha val="40000"/>
              </a:prstClr>
            </a:outerShdw>
          </a:effectLst>
        </p:spPr>
      </p:pic>
      <p:pic>
        <p:nvPicPr>
          <p:cNvPr id="7" name="Picture 6">
            <a:extLst>
              <a:ext uri="{FF2B5EF4-FFF2-40B4-BE49-F238E27FC236}">
                <a16:creationId xmlns:a16="http://schemas.microsoft.com/office/drawing/2014/main" id="{C6FB6B85-E91D-4C28-8494-C5E73CDC48E3}"/>
              </a:ext>
            </a:extLst>
          </p:cNvPr>
          <p:cNvPicPr>
            <a:picLocks noChangeAspect="1"/>
          </p:cNvPicPr>
          <p:nvPr/>
        </p:nvPicPr>
        <p:blipFill>
          <a:blip r:embed="rId5"/>
          <a:stretch>
            <a:fillRect/>
          </a:stretch>
        </p:blipFill>
        <p:spPr>
          <a:xfrm>
            <a:off x="3405351" y="114020"/>
            <a:ext cx="2801086" cy="1864138"/>
          </a:xfrm>
          <a:prstGeom prst="rect">
            <a:avLst/>
          </a:prstGeom>
        </p:spPr>
      </p:pic>
    </p:spTree>
    <p:extLst>
      <p:ext uri="{BB962C8B-B14F-4D97-AF65-F5344CB8AC3E}">
        <p14:creationId xmlns:p14="http://schemas.microsoft.com/office/powerpoint/2010/main" val="3632279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Social Media and Internet Use</a:t>
            </a:r>
          </a:p>
        </p:txBody>
      </p:sp>
      <p:pic>
        <p:nvPicPr>
          <p:cNvPr id="4" name="Google Shape;189;p30">
            <a:extLst>
              <a:ext uri="{FF2B5EF4-FFF2-40B4-BE49-F238E27FC236}">
                <a16:creationId xmlns:a16="http://schemas.microsoft.com/office/drawing/2014/main" id="{7EA3FDFC-26AD-4582-898B-8AA83D0E821C}"/>
              </a:ext>
            </a:extLst>
          </p:cNvPr>
          <p:cNvPicPr preferRelativeResize="0"/>
          <p:nvPr/>
        </p:nvPicPr>
        <p:blipFill rotWithShape="1">
          <a:blip r:embed="rId3">
            <a:alphaModFix/>
          </a:blip>
          <a:srcRect/>
          <a:stretch/>
        </p:blipFill>
        <p:spPr>
          <a:xfrm>
            <a:off x="8713075" y="157655"/>
            <a:ext cx="3268717" cy="2112579"/>
          </a:xfrm>
          <a:prstGeom prst="rect">
            <a:avLst/>
          </a:prstGeom>
          <a:noFill/>
          <a:ln>
            <a:noFill/>
          </a:ln>
        </p:spPr>
      </p:pic>
      <p:pic>
        <p:nvPicPr>
          <p:cNvPr id="5" name="Google Shape;190;p30">
            <a:extLst>
              <a:ext uri="{FF2B5EF4-FFF2-40B4-BE49-F238E27FC236}">
                <a16:creationId xmlns:a16="http://schemas.microsoft.com/office/drawing/2014/main" id="{820A2964-2BEA-4B8C-BE24-8CF32702CDCE}"/>
              </a:ext>
            </a:extLst>
          </p:cNvPr>
          <p:cNvPicPr preferRelativeResize="0"/>
          <p:nvPr/>
        </p:nvPicPr>
        <p:blipFill rotWithShape="1">
          <a:blip r:embed="rId4">
            <a:alphaModFix/>
          </a:blip>
          <a:srcRect/>
          <a:stretch/>
        </p:blipFill>
        <p:spPr>
          <a:xfrm>
            <a:off x="8714952" y="2956692"/>
            <a:ext cx="3266840" cy="2722367"/>
          </a:xfrm>
          <a:prstGeom prst="rect">
            <a:avLst/>
          </a:prstGeom>
          <a:noFill/>
          <a:ln>
            <a:noFill/>
          </a:ln>
        </p:spPr>
      </p:pic>
      <p:pic>
        <p:nvPicPr>
          <p:cNvPr id="6" name="Picture 5">
            <a:extLst>
              <a:ext uri="{FF2B5EF4-FFF2-40B4-BE49-F238E27FC236}">
                <a16:creationId xmlns:a16="http://schemas.microsoft.com/office/drawing/2014/main" id="{096F7E7A-CE1F-48A7-992A-DD41C54F60BB}"/>
              </a:ext>
            </a:extLst>
          </p:cNvPr>
          <p:cNvPicPr>
            <a:picLocks noChangeAspect="1"/>
          </p:cNvPicPr>
          <p:nvPr/>
        </p:nvPicPr>
        <p:blipFill>
          <a:blip r:embed="rId5"/>
          <a:stretch>
            <a:fillRect/>
          </a:stretch>
        </p:blipFill>
        <p:spPr>
          <a:xfrm>
            <a:off x="441082" y="860787"/>
            <a:ext cx="7977704" cy="4818272"/>
          </a:xfrm>
          <a:prstGeom prst="rect">
            <a:avLst/>
          </a:prstGeom>
          <a:effectLst>
            <a:outerShdw blurRad="50800" dist="38100" algn="l" rotWithShape="0">
              <a:prstClr val="black">
                <a:alpha val="40000"/>
              </a:prstClr>
            </a:outerShdw>
          </a:effectLst>
        </p:spPr>
      </p:pic>
    </p:spTree>
    <p:extLst>
      <p:ext uri="{BB962C8B-B14F-4D97-AF65-F5344CB8AC3E}">
        <p14:creationId xmlns:p14="http://schemas.microsoft.com/office/powerpoint/2010/main" val="37157907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Year 1 Curriculum</a:t>
            </a:r>
          </a:p>
        </p:txBody>
      </p:sp>
      <p:sp>
        <p:nvSpPr>
          <p:cNvPr id="6" name="TextBox 5">
            <a:extLst>
              <a:ext uri="{FF2B5EF4-FFF2-40B4-BE49-F238E27FC236}">
                <a16:creationId xmlns:a16="http://schemas.microsoft.com/office/drawing/2014/main" id="{E92AB968-6F46-44EF-B27D-BB5C1CB191A8}"/>
              </a:ext>
            </a:extLst>
          </p:cNvPr>
          <p:cNvSpPr txBox="1"/>
          <p:nvPr/>
        </p:nvSpPr>
        <p:spPr>
          <a:xfrm>
            <a:off x="0" y="1016898"/>
            <a:ext cx="9035283" cy="742063"/>
          </a:xfrm>
          <a:prstGeom prst="rect">
            <a:avLst/>
          </a:prstGeom>
          <a:noFill/>
        </p:spPr>
        <p:txBody>
          <a:bodyPr wrap="square" rtlCol="0">
            <a:spAutoFit/>
          </a:bodyPr>
          <a:lstStyle/>
          <a:p>
            <a:pPr>
              <a:lnSpc>
                <a:spcPct val="150000"/>
              </a:lnSpc>
            </a:pPr>
            <a:r>
              <a:rPr lang="en-GB" sz="1500" dirty="0"/>
              <a:t>At Cottage Grove, pupils learn through learning journeys. These might last for a week or several weeks.</a:t>
            </a:r>
          </a:p>
          <a:p>
            <a:pPr>
              <a:lnSpc>
                <a:spcPct val="150000"/>
              </a:lnSpc>
            </a:pPr>
            <a:r>
              <a:rPr lang="en-GB" sz="1500" dirty="0"/>
              <a:t>This is an overview of the topics which will be covered during the year. This is subject to change.</a:t>
            </a:r>
          </a:p>
        </p:txBody>
      </p:sp>
      <p:sp>
        <p:nvSpPr>
          <p:cNvPr id="7" name="TextBox 6">
            <a:extLst>
              <a:ext uri="{FF2B5EF4-FFF2-40B4-BE49-F238E27FC236}">
                <a16:creationId xmlns:a16="http://schemas.microsoft.com/office/drawing/2014/main" id="{A2A952DD-30AE-43C0-886D-4020901C625B}"/>
              </a:ext>
            </a:extLst>
          </p:cNvPr>
          <p:cNvSpPr txBox="1"/>
          <p:nvPr/>
        </p:nvSpPr>
        <p:spPr>
          <a:xfrm>
            <a:off x="4904858" y="187371"/>
            <a:ext cx="2788713" cy="584775"/>
          </a:xfrm>
          <a:prstGeom prst="rect">
            <a:avLst/>
          </a:prstGeom>
          <a:noFill/>
          <a:ln w="57150">
            <a:solidFill>
              <a:schemeClr val="tx2"/>
            </a:solidFill>
          </a:ln>
        </p:spPr>
        <p:txBody>
          <a:bodyPr wrap="square" rtlCol="0">
            <a:spAutoFit/>
          </a:bodyPr>
          <a:lstStyle/>
          <a:p>
            <a:pPr algn="ctr"/>
            <a:r>
              <a:rPr lang="en-GB" sz="1600" dirty="0">
                <a:solidFill>
                  <a:schemeClr val="bg1"/>
                </a:solidFill>
              </a:rPr>
              <a:t>Year 1’s assembly</a:t>
            </a:r>
          </a:p>
          <a:p>
            <a:pPr algn="ctr"/>
            <a:r>
              <a:rPr lang="en-GB" sz="1600" dirty="0">
                <a:solidFill>
                  <a:schemeClr val="bg1"/>
                </a:solidFill>
              </a:rPr>
              <a:t>Thursday 6</a:t>
            </a:r>
            <a:r>
              <a:rPr lang="en-GB" sz="1600" baseline="30000" dirty="0">
                <a:solidFill>
                  <a:schemeClr val="bg1"/>
                </a:solidFill>
              </a:rPr>
              <a:t>th</a:t>
            </a:r>
            <a:r>
              <a:rPr lang="en-GB" sz="1600" dirty="0">
                <a:solidFill>
                  <a:schemeClr val="bg1"/>
                </a:solidFill>
              </a:rPr>
              <a:t> May 2027</a:t>
            </a:r>
          </a:p>
        </p:txBody>
      </p:sp>
      <p:pic>
        <p:nvPicPr>
          <p:cNvPr id="4" name="Picture 3">
            <a:extLst>
              <a:ext uri="{FF2B5EF4-FFF2-40B4-BE49-F238E27FC236}">
                <a16:creationId xmlns:a16="http://schemas.microsoft.com/office/drawing/2014/main" id="{F0848EC3-DAD7-84EB-9389-49F0730A97ED}"/>
              </a:ext>
            </a:extLst>
          </p:cNvPr>
          <p:cNvPicPr>
            <a:picLocks noChangeAspect="1"/>
          </p:cNvPicPr>
          <p:nvPr/>
        </p:nvPicPr>
        <p:blipFill>
          <a:blip r:embed="rId3"/>
          <a:stretch>
            <a:fillRect/>
          </a:stretch>
        </p:blipFill>
        <p:spPr>
          <a:xfrm>
            <a:off x="379820" y="1887225"/>
            <a:ext cx="7460708" cy="3953877"/>
          </a:xfrm>
          <a:prstGeom prst="rect">
            <a:avLst/>
          </a:prstGeom>
        </p:spPr>
      </p:pic>
    </p:spTree>
    <p:extLst>
      <p:ext uri="{BB962C8B-B14F-4D97-AF65-F5344CB8AC3E}">
        <p14:creationId xmlns:p14="http://schemas.microsoft.com/office/powerpoint/2010/main" val="2326718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Trips and Visits – Year 1</a:t>
            </a:r>
          </a:p>
        </p:txBody>
      </p:sp>
      <p:sp>
        <p:nvSpPr>
          <p:cNvPr id="3" name="TextBox 2">
            <a:extLst>
              <a:ext uri="{FF2B5EF4-FFF2-40B4-BE49-F238E27FC236}">
                <a16:creationId xmlns:a16="http://schemas.microsoft.com/office/drawing/2014/main" id="{236CCA5F-5D4E-4894-8961-8DCF487176C5}"/>
              </a:ext>
            </a:extLst>
          </p:cNvPr>
          <p:cNvSpPr txBox="1"/>
          <p:nvPr/>
        </p:nvSpPr>
        <p:spPr>
          <a:xfrm>
            <a:off x="99849" y="1208688"/>
            <a:ext cx="7646276" cy="3785652"/>
          </a:xfrm>
          <a:prstGeom prst="rect">
            <a:avLst/>
          </a:prstGeom>
          <a:solidFill>
            <a:schemeClr val="bg1"/>
          </a:solidFill>
          <a:effectLst>
            <a:outerShdw blurRad="50800" dist="38100" algn="l" rotWithShape="0">
              <a:prstClr val="black">
                <a:alpha val="40000"/>
              </a:prstClr>
            </a:outerShdw>
          </a:effectLst>
        </p:spPr>
        <p:txBody>
          <a:bodyPr wrap="square" rtlCol="0">
            <a:spAutoFit/>
          </a:bodyPr>
          <a:lstStyle/>
          <a:p>
            <a:r>
              <a:rPr lang="en-GB" sz="1600" dirty="0"/>
              <a:t>We do our best to minimise the cost of trips and visitors and really appreciate your support in contributing to these. We would not be able to run these trips without your contributions! To help you budget for the year, this is an overview of trips and visits with anticipated costs for the year. This is not an exhaustive list and we will aim to give you as much notice as possible for any extra costs. </a:t>
            </a:r>
          </a:p>
          <a:p>
            <a:endParaRPr lang="en-GB" sz="1600" dirty="0"/>
          </a:p>
          <a:p>
            <a:pPr marL="285750" indent="-285750">
              <a:buFont typeface="Arial" panose="020B0604020202020204" pitchFamily="34" charset="0"/>
              <a:buChar char="•"/>
            </a:pPr>
            <a:r>
              <a:rPr lang="en-GB" sz="1600" b="1" dirty="0"/>
              <a:t>Autumn 1</a:t>
            </a:r>
            <a:r>
              <a:rPr lang="en-GB" sz="1600" dirty="0"/>
              <a:t>: Local walks - £0</a:t>
            </a:r>
          </a:p>
          <a:p>
            <a:pPr marL="285750" indent="-285750">
              <a:buFont typeface="Arial" panose="020B0604020202020204" pitchFamily="34" charset="0"/>
              <a:buChar char="•"/>
            </a:pPr>
            <a:r>
              <a:rPr lang="en-GB" sz="1600" b="1" dirty="0"/>
              <a:t>Autumn 2</a:t>
            </a:r>
            <a:r>
              <a:rPr lang="en-GB" sz="1600" dirty="0"/>
              <a:t>: Victoria Park - £0</a:t>
            </a:r>
          </a:p>
          <a:p>
            <a:pPr marL="285750" indent="-285750">
              <a:buFont typeface="Arial" panose="020B0604020202020204" pitchFamily="34" charset="0"/>
              <a:buChar char="•"/>
            </a:pPr>
            <a:r>
              <a:rPr lang="en-GB" sz="1600" b="1" dirty="0"/>
              <a:t>Spring 1</a:t>
            </a:r>
            <a:r>
              <a:rPr lang="en-GB" sz="1600" dirty="0"/>
              <a:t>: </a:t>
            </a:r>
          </a:p>
          <a:p>
            <a:pPr marL="285750" indent="-285750">
              <a:buFont typeface="Arial" panose="020B0604020202020204" pitchFamily="34" charset="0"/>
              <a:buChar char="•"/>
            </a:pPr>
            <a:r>
              <a:rPr lang="en-GB" sz="1600" b="1" dirty="0"/>
              <a:t>Spring 2</a:t>
            </a:r>
            <a:r>
              <a:rPr lang="en-GB" sz="1600" dirty="0"/>
              <a:t>: Jane the Baker - £6</a:t>
            </a:r>
          </a:p>
          <a:p>
            <a:pPr marL="285750" indent="-285750">
              <a:buFont typeface="Arial" panose="020B0604020202020204" pitchFamily="34" charset="0"/>
              <a:buChar char="•"/>
            </a:pPr>
            <a:r>
              <a:rPr lang="en-GB" sz="1600" b="1" dirty="0"/>
              <a:t>Summer 1</a:t>
            </a:r>
            <a:r>
              <a:rPr lang="en-GB" sz="1600" dirty="0"/>
              <a:t>: Blue Reef Aquarium - £8</a:t>
            </a:r>
          </a:p>
          <a:p>
            <a:pPr marL="285750" indent="-285750">
              <a:buFont typeface="Arial" panose="020B0604020202020204" pitchFamily="34" charset="0"/>
              <a:buChar char="•"/>
            </a:pPr>
            <a:r>
              <a:rPr lang="en-GB" sz="1600" b="1" dirty="0"/>
              <a:t>Summer 2</a:t>
            </a:r>
            <a:r>
              <a:rPr lang="en-GB" sz="1600" dirty="0"/>
              <a:t>: Portchester Castle - £0</a:t>
            </a:r>
          </a:p>
          <a:p>
            <a:pPr marL="285750" indent="-285750">
              <a:buFont typeface="Arial" panose="020B0604020202020204" pitchFamily="34" charset="0"/>
              <a:buChar char="•"/>
            </a:pPr>
            <a:endParaRPr lang="en-GB" sz="1600" dirty="0"/>
          </a:p>
          <a:p>
            <a:r>
              <a:rPr lang="en-GB" sz="1600" dirty="0"/>
              <a:t>We also aim to invite parents in to school for assemblies and to celebrate the children’s learning in class. Details will be sent out via Arbor. </a:t>
            </a:r>
          </a:p>
        </p:txBody>
      </p:sp>
      <p:pic>
        <p:nvPicPr>
          <p:cNvPr id="4" name="Picture 3">
            <a:extLst>
              <a:ext uri="{FF2B5EF4-FFF2-40B4-BE49-F238E27FC236}">
                <a16:creationId xmlns:a16="http://schemas.microsoft.com/office/drawing/2014/main" id="{F57CC5E9-41E2-4B1C-B6C4-733FB572E0C6}"/>
              </a:ext>
            </a:extLst>
          </p:cNvPr>
          <p:cNvPicPr>
            <a:picLocks noChangeAspect="1"/>
          </p:cNvPicPr>
          <p:nvPr/>
        </p:nvPicPr>
        <p:blipFill>
          <a:blip r:embed="rId3"/>
          <a:stretch>
            <a:fillRect/>
          </a:stretch>
        </p:blipFill>
        <p:spPr>
          <a:xfrm>
            <a:off x="5505451" y="2518542"/>
            <a:ext cx="2093528" cy="1661530"/>
          </a:xfrm>
          <a:prstGeom prst="rect">
            <a:avLst/>
          </a:prstGeom>
        </p:spPr>
      </p:pic>
    </p:spTree>
    <p:extLst>
      <p:ext uri="{BB962C8B-B14F-4D97-AF65-F5344CB8AC3E}">
        <p14:creationId xmlns:p14="http://schemas.microsoft.com/office/powerpoint/2010/main" val="2541546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Year 2 Curriculum</a:t>
            </a:r>
          </a:p>
        </p:txBody>
      </p:sp>
      <p:sp>
        <p:nvSpPr>
          <p:cNvPr id="6" name="TextBox 5">
            <a:extLst>
              <a:ext uri="{FF2B5EF4-FFF2-40B4-BE49-F238E27FC236}">
                <a16:creationId xmlns:a16="http://schemas.microsoft.com/office/drawing/2014/main" id="{E92AB968-6F46-44EF-B27D-BB5C1CB191A8}"/>
              </a:ext>
            </a:extLst>
          </p:cNvPr>
          <p:cNvSpPr txBox="1"/>
          <p:nvPr/>
        </p:nvSpPr>
        <p:spPr>
          <a:xfrm>
            <a:off x="0" y="1016898"/>
            <a:ext cx="9035283" cy="742063"/>
          </a:xfrm>
          <a:prstGeom prst="rect">
            <a:avLst/>
          </a:prstGeom>
          <a:noFill/>
        </p:spPr>
        <p:txBody>
          <a:bodyPr wrap="square" rtlCol="0">
            <a:spAutoFit/>
          </a:bodyPr>
          <a:lstStyle/>
          <a:p>
            <a:pPr>
              <a:lnSpc>
                <a:spcPct val="150000"/>
              </a:lnSpc>
            </a:pPr>
            <a:r>
              <a:rPr lang="en-GB" sz="1500" dirty="0"/>
              <a:t>At Cottage Grove, pupils learn through learning journeys. These might last for a week or several weeks.</a:t>
            </a:r>
          </a:p>
          <a:p>
            <a:pPr>
              <a:lnSpc>
                <a:spcPct val="150000"/>
              </a:lnSpc>
            </a:pPr>
            <a:r>
              <a:rPr lang="en-GB" sz="1500" dirty="0"/>
              <a:t>This is an overview of the topics which will be covered during the year. This is subject to change.</a:t>
            </a:r>
          </a:p>
        </p:txBody>
      </p:sp>
      <p:sp>
        <p:nvSpPr>
          <p:cNvPr id="7" name="TextBox 6">
            <a:extLst>
              <a:ext uri="{FF2B5EF4-FFF2-40B4-BE49-F238E27FC236}">
                <a16:creationId xmlns:a16="http://schemas.microsoft.com/office/drawing/2014/main" id="{A2A952DD-30AE-43C0-886D-4020901C625B}"/>
              </a:ext>
            </a:extLst>
          </p:cNvPr>
          <p:cNvSpPr txBox="1"/>
          <p:nvPr/>
        </p:nvSpPr>
        <p:spPr>
          <a:xfrm>
            <a:off x="4904858" y="187371"/>
            <a:ext cx="2788713" cy="584775"/>
          </a:xfrm>
          <a:prstGeom prst="rect">
            <a:avLst/>
          </a:prstGeom>
          <a:noFill/>
          <a:ln w="57150">
            <a:solidFill>
              <a:schemeClr val="tx2"/>
            </a:solidFill>
          </a:ln>
        </p:spPr>
        <p:txBody>
          <a:bodyPr wrap="square" rtlCol="0">
            <a:spAutoFit/>
          </a:bodyPr>
          <a:lstStyle/>
          <a:p>
            <a:pPr algn="ctr"/>
            <a:r>
              <a:rPr lang="en-GB" sz="1600" dirty="0">
                <a:solidFill>
                  <a:schemeClr val="bg1"/>
                </a:solidFill>
              </a:rPr>
              <a:t>Year 2’s assembly</a:t>
            </a:r>
          </a:p>
          <a:p>
            <a:pPr algn="ctr"/>
            <a:r>
              <a:rPr lang="en-GB" sz="1600" dirty="0">
                <a:solidFill>
                  <a:schemeClr val="bg1"/>
                </a:solidFill>
              </a:rPr>
              <a:t>Thursday 15</a:t>
            </a:r>
            <a:r>
              <a:rPr lang="en-GB" sz="1600" baseline="30000" dirty="0">
                <a:solidFill>
                  <a:schemeClr val="bg1"/>
                </a:solidFill>
              </a:rPr>
              <a:t>th</a:t>
            </a:r>
            <a:r>
              <a:rPr lang="en-GB" sz="1600" dirty="0">
                <a:solidFill>
                  <a:schemeClr val="bg1"/>
                </a:solidFill>
              </a:rPr>
              <a:t> October 2026</a:t>
            </a:r>
          </a:p>
        </p:txBody>
      </p:sp>
      <p:pic>
        <p:nvPicPr>
          <p:cNvPr id="4" name="Picture 3">
            <a:extLst>
              <a:ext uri="{FF2B5EF4-FFF2-40B4-BE49-F238E27FC236}">
                <a16:creationId xmlns:a16="http://schemas.microsoft.com/office/drawing/2014/main" id="{1D7EAA32-79C1-1D60-6651-1EBCE10469C0}"/>
              </a:ext>
            </a:extLst>
          </p:cNvPr>
          <p:cNvPicPr>
            <a:picLocks noChangeAspect="1"/>
          </p:cNvPicPr>
          <p:nvPr/>
        </p:nvPicPr>
        <p:blipFill>
          <a:blip r:embed="rId3"/>
          <a:stretch>
            <a:fillRect/>
          </a:stretch>
        </p:blipFill>
        <p:spPr>
          <a:xfrm>
            <a:off x="318708" y="1758961"/>
            <a:ext cx="8397865" cy="4082141"/>
          </a:xfrm>
          <a:prstGeom prst="rect">
            <a:avLst/>
          </a:prstGeom>
        </p:spPr>
      </p:pic>
    </p:spTree>
    <p:extLst>
      <p:ext uri="{BB962C8B-B14F-4D97-AF65-F5344CB8AC3E}">
        <p14:creationId xmlns:p14="http://schemas.microsoft.com/office/powerpoint/2010/main" val="26241483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Trips and Visits – Year 2</a:t>
            </a:r>
          </a:p>
        </p:txBody>
      </p:sp>
      <p:sp>
        <p:nvSpPr>
          <p:cNvPr id="3" name="TextBox 2">
            <a:extLst>
              <a:ext uri="{FF2B5EF4-FFF2-40B4-BE49-F238E27FC236}">
                <a16:creationId xmlns:a16="http://schemas.microsoft.com/office/drawing/2014/main" id="{236CCA5F-5D4E-4894-8961-8DCF487176C5}"/>
              </a:ext>
            </a:extLst>
          </p:cNvPr>
          <p:cNvSpPr txBox="1"/>
          <p:nvPr/>
        </p:nvSpPr>
        <p:spPr>
          <a:xfrm>
            <a:off x="99849" y="1208688"/>
            <a:ext cx="7646276" cy="3785652"/>
          </a:xfrm>
          <a:prstGeom prst="rect">
            <a:avLst/>
          </a:prstGeom>
          <a:solidFill>
            <a:schemeClr val="bg1"/>
          </a:solidFill>
          <a:effectLst>
            <a:outerShdw blurRad="50800" dist="38100" algn="l" rotWithShape="0">
              <a:prstClr val="black">
                <a:alpha val="40000"/>
              </a:prstClr>
            </a:outerShdw>
          </a:effectLst>
        </p:spPr>
        <p:txBody>
          <a:bodyPr wrap="square" lIns="91440" tIns="45720" rIns="91440" bIns="45720" rtlCol="0" anchor="t">
            <a:spAutoFit/>
          </a:bodyPr>
          <a:lstStyle/>
          <a:p>
            <a:r>
              <a:rPr lang="en-GB" sz="1600" dirty="0"/>
              <a:t>We do our best to minimise the cost of trips and visitors and really appreciate your support in contributing to these. We would not be able to run these trips without your contributions! To help you budget for the year, this is an overview of trips and visits with anticipated costs for the year. This is not an exhaustive list and we will aim to give you as much notice as possible for any extra costs. </a:t>
            </a:r>
          </a:p>
          <a:p>
            <a:endParaRPr lang="en-GB" sz="1600" dirty="0"/>
          </a:p>
          <a:p>
            <a:pPr marL="285750" indent="-285750">
              <a:buFont typeface="Arial" panose="020B0604020202020204" pitchFamily="34" charset="0"/>
              <a:buChar char="•"/>
            </a:pPr>
            <a:r>
              <a:rPr lang="en-GB" sz="1600" b="1" dirty="0"/>
              <a:t>Autumn 1</a:t>
            </a:r>
            <a:r>
              <a:rPr lang="en-GB" sz="1600" dirty="0"/>
              <a:t>: </a:t>
            </a:r>
          </a:p>
          <a:p>
            <a:pPr marL="285750" indent="-285750">
              <a:buFont typeface="Arial" panose="020B0604020202020204" pitchFamily="34" charset="0"/>
              <a:buChar char="•"/>
            </a:pPr>
            <a:r>
              <a:rPr lang="en-GB" sz="1600" b="1" dirty="0"/>
              <a:t>Autumn 2</a:t>
            </a:r>
            <a:r>
              <a:rPr lang="en-GB" sz="1600" dirty="0"/>
              <a:t>: Fire Service - £0 &amp; Cumberland House £5.00</a:t>
            </a:r>
          </a:p>
          <a:p>
            <a:pPr marL="285750" indent="-285750">
              <a:buFont typeface="Arial" panose="020B0604020202020204" pitchFamily="34" charset="0"/>
              <a:buChar char="•"/>
            </a:pPr>
            <a:r>
              <a:rPr lang="en-GB" sz="1600" b="1" dirty="0"/>
              <a:t>Spring 1</a:t>
            </a:r>
            <a:r>
              <a:rPr lang="en-GB" sz="1600" dirty="0"/>
              <a:t>:</a:t>
            </a:r>
          </a:p>
          <a:p>
            <a:pPr marL="285750" indent="-285750">
              <a:buFont typeface="Arial" panose="020B0604020202020204" pitchFamily="34" charset="0"/>
              <a:buChar char="•"/>
            </a:pPr>
            <a:r>
              <a:rPr lang="en-GB" sz="1600" b="1" dirty="0"/>
              <a:t>Spring 2</a:t>
            </a:r>
            <a:r>
              <a:rPr lang="en-GB" sz="1600" dirty="0"/>
              <a:t>: Mary Davis (Titanic) in school visit - £8.00</a:t>
            </a:r>
          </a:p>
          <a:p>
            <a:pPr marL="285750" indent="-285750">
              <a:buFont typeface="Arial" panose="020B0604020202020204" pitchFamily="34" charset="0"/>
              <a:buChar char="•"/>
            </a:pPr>
            <a:r>
              <a:rPr lang="en-GB" sz="1600" b="1" dirty="0"/>
              <a:t>Summer 1</a:t>
            </a:r>
            <a:r>
              <a:rPr lang="en-GB" sz="1600" dirty="0"/>
              <a:t>: Synagogue - £0 </a:t>
            </a:r>
          </a:p>
          <a:p>
            <a:pPr marL="285750" indent="-285750">
              <a:buFont typeface="Arial" panose="020B0604020202020204" pitchFamily="34" charset="0"/>
              <a:buChar char="•"/>
            </a:pPr>
            <a:r>
              <a:rPr lang="en-GB" sz="1600" b="1" dirty="0"/>
              <a:t>Summer 2</a:t>
            </a:r>
            <a:r>
              <a:rPr lang="en-GB" sz="1600" dirty="0"/>
              <a:t>: </a:t>
            </a:r>
          </a:p>
          <a:p>
            <a:pPr marL="285750" indent="-285750">
              <a:buFont typeface="Arial" panose="020B0604020202020204" pitchFamily="34" charset="0"/>
              <a:buChar char="•"/>
            </a:pPr>
            <a:endParaRPr lang="en-GB" sz="1600" dirty="0"/>
          </a:p>
          <a:p>
            <a:r>
              <a:rPr lang="en-GB" sz="1600" dirty="0"/>
              <a:t>We also aim to invite parents in to school for assemblies and to celebrate the children’s learning in class. Details will be sent out via Arbor. </a:t>
            </a:r>
          </a:p>
        </p:txBody>
      </p:sp>
      <p:pic>
        <p:nvPicPr>
          <p:cNvPr id="4" name="Picture 3">
            <a:extLst>
              <a:ext uri="{FF2B5EF4-FFF2-40B4-BE49-F238E27FC236}">
                <a16:creationId xmlns:a16="http://schemas.microsoft.com/office/drawing/2014/main" id="{F57CC5E9-41E2-4B1C-B6C4-733FB572E0C6}"/>
              </a:ext>
            </a:extLst>
          </p:cNvPr>
          <p:cNvPicPr>
            <a:picLocks noChangeAspect="1"/>
          </p:cNvPicPr>
          <p:nvPr/>
        </p:nvPicPr>
        <p:blipFill>
          <a:blip r:embed="rId3"/>
          <a:stretch>
            <a:fillRect/>
          </a:stretch>
        </p:blipFill>
        <p:spPr>
          <a:xfrm>
            <a:off x="5827835" y="2772542"/>
            <a:ext cx="1771144" cy="1407530"/>
          </a:xfrm>
          <a:prstGeom prst="rect">
            <a:avLst/>
          </a:prstGeom>
        </p:spPr>
      </p:pic>
    </p:spTree>
    <p:extLst>
      <p:ext uri="{BB962C8B-B14F-4D97-AF65-F5344CB8AC3E}">
        <p14:creationId xmlns:p14="http://schemas.microsoft.com/office/powerpoint/2010/main" val="5689050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Helping Your Child at Home…</a:t>
            </a:r>
          </a:p>
        </p:txBody>
      </p:sp>
      <p:sp>
        <p:nvSpPr>
          <p:cNvPr id="4" name="TextBox 3">
            <a:extLst>
              <a:ext uri="{FF2B5EF4-FFF2-40B4-BE49-F238E27FC236}">
                <a16:creationId xmlns:a16="http://schemas.microsoft.com/office/drawing/2014/main" id="{276D513B-47F6-43EB-8758-65888E3FA4A5}"/>
              </a:ext>
            </a:extLst>
          </p:cNvPr>
          <p:cNvSpPr txBox="1"/>
          <p:nvPr/>
        </p:nvSpPr>
        <p:spPr>
          <a:xfrm>
            <a:off x="89336" y="524676"/>
            <a:ext cx="12013326" cy="2735714"/>
          </a:xfrm>
          <a:prstGeom prst="roundRect">
            <a:avLst/>
          </a:prstGeom>
          <a:solidFill>
            <a:schemeClr val="bg1"/>
          </a:solidFill>
          <a:ln w="6350">
            <a:solidFill>
              <a:schemeClr val="tx1"/>
            </a:solidFill>
          </a:ln>
        </p:spPr>
        <p:txBody>
          <a:bodyPr wrap="square" rtlCol="0">
            <a:spAutoFit/>
          </a:bodyPr>
          <a:lstStyle/>
          <a:p>
            <a:pPr algn="ctr"/>
            <a:r>
              <a:rPr lang="en-GB" sz="1200" b="1" dirty="0"/>
              <a:t>READING</a:t>
            </a:r>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Listening to your child read can take many forms.</a:t>
            </a:r>
            <a:endParaRPr lang="en-GB" sz="1200" dirty="0"/>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Focus developing an enjoyment and love of reading.</a:t>
            </a:r>
            <a:endParaRPr lang="en-GB" sz="1200" dirty="0"/>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Enjoy stories together – reading stories to your child at KS1 and KS2 is equally as important as listening to your child read.</a:t>
            </a:r>
            <a:endParaRPr lang="en-GB" sz="1200" dirty="0"/>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Read a little at a time but often, rather than rarely but for long periods of time!</a:t>
            </a:r>
            <a:endParaRPr lang="en-GB" sz="1200" dirty="0"/>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Talk about the story before, during and afterwards – discuss the plot, the characters, their feelings and actions, how it makes you feel, predict what will happen and encourage your child to have their own opinions.</a:t>
            </a:r>
            <a:endParaRPr lang="en-GB" sz="1200" dirty="0"/>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Look up definitions of words together – you could use a dictionary, the Internet or an app on a phone or tablet.</a:t>
            </a:r>
            <a:endParaRPr lang="en-GB" sz="1200" dirty="0"/>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All reading is valuable – it doesn’t have to be just stories. Reading can involve anything: fiction, non-fiction, poetry, newspapers, magazines, football programmes and TV guides</a:t>
            </a:r>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Visit the local library - it’s free!</a:t>
            </a:r>
            <a:endParaRPr lang="en-GB" sz="1200" dirty="0"/>
          </a:p>
        </p:txBody>
      </p:sp>
      <p:sp>
        <p:nvSpPr>
          <p:cNvPr id="5" name="TextBox 4">
            <a:extLst>
              <a:ext uri="{FF2B5EF4-FFF2-40B4-BE49-F238E27FC236}">
                <a16:creationId xmlns:a16="http://schemas.microsoft.com/office/drawing/2014/main" id="{6E974652-CEE6-4F28-80FD-F6C02D5785F6}"/>
              </a:ext>
            </a:extLst>
          </p:cNvPr>
          <p:cNvSpPr txBox="1"/>
          <p:nvPr/>
        </p:nvSpPr>
        <p:spPr>
          <a:xfrm>
            <a:off x="46822" y="3320489"/>
            <a:ext cx="6006663" cy="2758202"/>
          </a:xfrm>
          <a:prstGeom prst="roundRect">
            <a:avLst/>
          </a:prstGeom>
          <a:solidFill>
            <a:schemeClr val="bg1"/>
          </a:solidFill>
          <a:ln w="6350">
            <a:solidFill>
              <a:schemeClr val="tx1"/>
            </a:solidFill>
          </a:ln>
        </p:spPr>
        <p:txBody>
          <a:bodyPr wrap="square" rtlCol="0">
            <a:spAutoFit/>
          </a:bodyPr>
          <a:lstStyle/>
          <a:p>
            <a:pPr algn="ctr"/>
            <a:r>
              <a:rPr lang="en-GB" sz="1200" b="1" dirty="0"/>
              <a:t>WRITING</a:t>
            </a:r>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Practise and learn weekly spelling lists – make it fun by having them “teach you’’.</a:t>
            </a:r>
            <a:endParaRPr lang="en-GB" sz="1200" dirty="0"/>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Encourage opportunities for writing such as letters to family or friends, shopping lists, notes or reminders, stories and poems.</a:t>
            </a:r>
            <a:endParaRPr lang="en-GB" sz="1200" dirty="0"/>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Write together – be a good role model for writing.</a:t>
            </a:r>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Practise handwriting together and discuss the importance of legibility.</a:t>
            </a:r>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Encourage use of a dictionary to check spelling and a thesaurus to expand vocabulary.</a:t>
            </a:r>
            <a:endParaRPr lang="en-GB" sz="1200" dirty="0"/>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Allow your child to use a computer for word processing, which will allow for editing and correcting of errors without lots of crossing out.</a:t>
            </a:r>
            <a:endParaRPr lang="en-GB" sz="1200" dirty="0"/>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Remember that good readers become good writers! Identify good writing features when reading (e.g. vocabulary, sentence structure and punctuation).</a:t>
            </a:r>
            <a:endParaRPr lang="en-GB" sz="1200" dirty="0"/>
          </a:p>
        </p:txBody>
      </p:sp>
      <p:pic>
        <p:nvPicPr>
          <p:cNvPr id="6" name="Picture 5">
            <a:extLst>
              <a:ext uri="{FF2B5EF4-FFF2-40B4-BE49-F238E27FC236}">
                <a16:creationId xmlns:a16="http://schemas.microsoft.com/office/drawing/2014/main" id="{0CA205C6-A229-4638-BB5B-FD4C0609C0B8}"/>
              </a:ext>
            </a:extLst>
          </p:cNvPr>
          <p:cNvPicPr>
            <a:picLocks noChangeAspect="1"/>
          </p:cNvPicPr>
          <p:nvPr/>
        </p:nvPicPr>
        <p:blipFill>
          <a:blip r:embed="rId3"/>
          <a:stretch>
            <a:fillRect/>
          </a:stretch>
        </p:blipFill>
        <p:spPr>
          <a:xfrm>
            <a:off x="9980723" y="710270"/>
            <a:ext cx="1832906" cy="1016928"/>
          </a:xfrm>
          <a:prstGeom prst="rect">
            <a:avLst/>
          </a:prstGeom>
        </p:spPr>
      </p:pic>
      <p:pic>
        <p:nvPicPr>
          <p:cNvPr id="7" name="Picture 6">
            <a:extLst>
              <a:ext uri="{FF2B5EF4-FFF2-40B4-BE49-F238E27FC236}">
                <a16:creationId xmlns:a16="http://schemas.microsoft.com/office/drawing/2014/main" id="{7179A907-B3C2-4142-B2A6-BEED94BD4B0E}"/>
              </a:ext>
            </a:extLst>
          </p:cNvPr>
          <p:cNvPicPr>
            <a:picLocks noChangeAspect="1"/>
          </p:cNvPicPr>
          <p:nvPr/>
        </p:nvPicPr>
        <p:blipFill>
          <a:blip r:embed="rId4"/>
          <a:stretch>
            <a:fillRect/>
          </a:stretch>
        </p:blipFill>
        <p:spPr>
          <a:xfrm>
            <a:off x="5402315" y="3983420"/>
            <a:ext cx="616295" cy="619046"/>
          </a:xfrm>
          <a:prstGeom prst="rect">
            <a:avLst/>
          </a:prstGeom>
        </p:spPr>
      </p:pic>
      <p:sp>
        <p:nvSpPr>
          <p:cNvPr id="8" name="TextBox 7">
            <a:extLst>
              <a:ext uri="{FF2B5EF4-FFF2-40B4-BE49-F238E27FC236}">
                <a16:creationId xmlns:a16="http://schemas.microsoft.com/office/drawing/2014/main" id="{4A7D47A7-F1F9-40E6-B111-A5EF73AB1BBA}"/>
              </a:ext>
            </a:extLst>
          </p:cNvPr>
          <p:cNvSpPr txBox="1"/>
          <p:nvPr/>
        </p:nvSpPr>
        <p:spPr>
          <a:xfrm>
            <a:off x="6138515" y="3320489"/>
            <a:ext cx="6006663" cy="2758202"/>
          </a:xfrm>
          <a:prstGeom prst="roundRect">
            <a:avLst/>
          </a:prstGeom>
          <a:solidFill>
            <a:schemeClr val="bg1"/>
          </a:solidFill>
          <a:ln w="6350">
            <a:solidFill>
              <a:schemeClr val="tx1"/>
            </a:solidFill>
          </a:ln>
        </p:spPr>
        <p:txBody>
          <a:bodyPr wrap="square" rtlCol="0">
            <a:spAutoFit/>
          </a:bodyPr>
          <a:lstStyle/>
          <a:p>
            <a:pPr algn="ctr"/>
            <a:r>
              <a:rPr lang="en-GB" sz="1200" b="1" dirty="0"/>
              <a:t>MATHS</a:t>
            </a:r>
          </a:p>
          <a:p>
            <a:pPr marL="342900" lvl="0" indent="-147637">
              <a:buSzPts val="1800"/>
              <a:buFont typeface="Arial"/>
              <a:buChar char="•"/>
            </a:pPr>
            <a:r>
              <a:rPr lang="en-GB" sz="1200" dirty="0"/>
              <a:t>Practise and learn weekly spelling lists – make it fun by having them “teach you’’.</a:t>
            </a:r>
          </a:p>
          <a:p>
            <a:pPr marL="342900" lvl="0" indent="-147637">
              <a:buSzPts val="1800"/>
              <a:buFont typeface="Arial"/>
              <a:buChar char="•"/>
            </a:pPr>
            <a:r>
              <a:rPr lang="en-GB" sz="1200" dirty="0"/>
              <a:t>Encourage opportunities for writing such as letters to family or friends, shopping lists, notes or reminders, stories and poems.</a:t>
            </a:r>
          </a:p>
          <a:p>
            <a:pPr marL="342900" lvl="0" indent="-147637">
              <a:buSzPts val="1800"/>
              <a:buFont typeface="Arial"/>
              <a:buChar char="•"/>
            </a:pPr>
            <a:r>
              <a:rPr lang="en-GB" sz="1200" dirty="0"/>
              <a:t>Write together – be a good role model for writing.</a:t>
            </a:r>
          </a:p>
          <a:p>
            <a:pPr marL="342900" lvl="0" indent="-147637">
              <a:buSzPts val="1800"/>
              <a:buFont typeface="Arial"/>
              <a:buChar char="•"/>
            </a:pPr>
            <a:r>
              <a:rPr lang="en-GB" sz="1200" dirty="0"/>
              <a:t>Practise handwriting together and discuss the importance of legibility.</a:t>
            </a:r>
          </a:p>
          <a:p>
            <a:pPr marL="342900" lvl="0" indent="-147637">
              <a:buSzPts val="1800"/>
              <a:buFont typeface="Arial"/>
              <a:buChar char="•"/>
            </a:pPr>
            <a:r>
              <a:rPr lang="en-GB" sz="1200" dirty="0"/>
              <a:t>Encourage use of a dictionary to check spelling and a thesaurus to expand vocabulary.</a:t>
            </a:r>
          </a:p>
          <a:p>
            <a:pPr marL="342900" lvl="0" indent="-147637">
              <a:buSzPts val="1800"/>
              <a:buFont typeface="Arial"/>
              <a:buChar char="•"/>
            </a:pPr>
            <a:r>
              <a:rPr lang="en-GB" sz="1200" dirty="0"/>
              <a:t>Allow your child to use a computer for word processing, which will allow for editing and correcting of errors without lots of crossing out.</a:t>
            </a:r>
          </a:p>
          <a:p>
            <a:pPr marL="342900" lvl="0" indent="-147637">
              <a:buSzPts val="1800"/>
              <a:buFont typeface="Arial"/>
              <a:buChar char="•"/>
            </a:pPr>
            <a:r>
              <a:rPr lang="en-GB" sz="1200" dirty="0"/>
              <a:t>Remember that good readers become good writers! Identify good writing features when reading (e.g. </a:t>
            </a:r>
            <a:r>
              <a:rPr lang="en-GB" sz="1200"/>
              <a:t>vocabulary, sentence structure and punctuation).</a:t>
            </a:r>
            <a:endParaRPr lang="en-GB" sz="1200" dirty="0"/>
          </a:p>
        </p:txBody>
      </p:sp>
      <p:pic>
        <p:nvPicPr>
          <p:cNvPr id="9" name="Picture 8">
            <a:extLst>
              <a:ext uri="{FF2B5EF4-FFF2-40B4-BE49-F238E27FC236}">
                <a16:creationId xmlns:a16="http://schemas.microsoft.com/office/drawing/2014/main" id="{2C7286A0-3C39-4823-9D56-E2AF9A3F6C57}"/>
              </a:ext>
            </a:extLst>
          </p:cNvPr>
          <p:cNvPicPr>
            <a:picLocks noChangeAspect="1"/>
          </p:cNvPicPr>
          <p:nvPr/>
        </p:nvPicPr>
        <p:blipFill>
          <a:blip r:embed="rId5"/>
          <a:stretch>
            <a:fillRect/>
          </a:stretch>
        </p:blipFill>
        <p:spPr>
          <a:xfrm>
            <a:off x="11070021" y="3060837"/>
            <a:ext cx="827690" cy="724229"/>
          </a:xfrm>
          <a:prstGeom prst="rect">
            <a:avLst/>
          </a:prstGeom>
        </p:spPr>
      </p:pic>
    </p:spTree>
    <p:extLst>
      <p:ext uri="{BB962C8B-B14F-4D97-AF65-F5344CB8AC3E}">
        <p14:creationId xmlns:p14="http://schemas.microsoft.com/office/powerpoint/2010/main" val="7716342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Homework</a:t>
            </a:r>
          </a:p>
        </p:txBody>
      </p:sp>
      <p:sp>
        <p:nvSpPr>
          <p:cNvPr id="3" name="TextBox 2">
            <a:extLst>
              <a:ext uri="{FF2B5EF4-FFF2-40B4-BE49-F238E27FC236}">
                <a16:creationId xmlns:a16="http://schemas.microsoft.com/office/drawing/2014/main" id="{C847BEFD-150E-4EBB-9F41-45006F75E27F}"/>
              </a:ext>
            </a:extLst>
          </p:cNvPr>
          <p:cNvSpPr txBox="1"/>
          <p:nvPr/>
        </p:nvSpPr>
        <p:spPr>
          <a:xfrm>
            <a:off x="199697" y="809297"/>
            <a:ext cx="7409793" cy="3970318"/>
          </a:xfrm>
          <a:prstGeom prst="rect">
            <a:avLst/>
          </a:prstGeom>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wrap="square" rtlCol="0">
            <a:spAutoFit/>
          </a:bodyPr>
          <a:lstStyle/>
          <a:p>
            <a:pPr marL="0" lvl="0" indent="0" algn="l" rtl="0">
              <a:spcBef>
                <a:spcPts val="0"/>
              </a:spcBef>
              <a:spcAft>
                <a:spcPts val="0"/>
              </a:spcAft>
              <a:buNone/>
            </a:pPr>
            <a:r>
              <a:rPr lang="en-GB" sz="1800" dirty="0">
                <a:solidFill>
                  <a:schemeClr val="dk1"/>
                </a:solidFill>
                <a:latin typeface="+mn-lt"/>
                <a:ea typeface="Comic Sans MS"/>
                <a:cs typeface="Comic Sans MS"/>
                <a:sym typeface="Comic Sans MS"/>
              </a:rPr>
              <a:t>In year 1 and 2, our homework expectations are: </a:t>
            </a:r>
          </a:p>
          <a:p>
            <a:pPr marL="0" lvl="0" indent="0" algn="l" rtl="0">
              <a:spcBef>
                <a:spcPts val="0"/>
              </a:spcBef>
              <a:spcAft>
                <a:spcPts val="0"/>
              </a:spcAft>
              <a:buNone/>
            </a:pPr>
            <a:endParaRPr lang="en-GB" sz="1800" dirty="0">
              <a:solidFill>
                <a:schemeClr val="dk1"/>
              </a:solidFill>
              <a:latin typeface="+mn-lt"/>
              <a:ea typeface="Comic Sans MS"/>
              <a:cs typeface="Comic Sans MS"/>
              <a:sym typeface="Comic Sans MS"/>
            </a:endParaRPr>
          </a:p>
          <a:p>
            <a:pPr marL="0" lvl="0" indent="0" algn="l" rtl="0">
              <a:spcBef>
                <a:spcPts val="0"/>
              </a:spcBef>
              <a:spcAft>
                <a:spcPts val="0"/>
              </a:spcAft>
              <a:buNone/>
            </a:pPr>
            <a:r>
              <a:rPr lang="en-GB" sz="1800" b="1" dirty="0">
                <a:solidFill>
                  <a:schemeClr val="dk1"/>
                </a:solidFill>
                <a:latin typeface="+mn-lt"/>
                <a:ea typeface="Comic Sans MS"/>
                <a:cs typeface="Comic Sans MS"/>
                <a:sym typeface="Comic Sans MS"/>
              </a:rPr>
              <a:t>Reading </a:t>
            </a:r>
            <a:endParaRPr lang="en-GB" sz="1800" b="1" dirty="0">
              <a:ea typeface="Comic Sans MS"/>
              <a:cs typeface="Comic Sans MS"/>
              <a:sym typeface="Comic Sans MS"/>
            </a:endParaRPr>
          </a:p>
          <a:p>
            <a:pPr marL="0" lvl="0" indent="0" algn="l" rtl="0">
              <a:spcBef>
                <a:spcPts val="0"/>
              </a:spcBef>
              <a:spcAft>
                <a:spcPts val="0"/>
              </a:spcAft>
              <a:buNone/>
            </a:pPr>
            <a:r>
              <a:rPr lang="en-GB" sz="1800" dirty="0">
                <a:ea typeface="Comic Sans MS"/>
                <a:cs typeface="Comic Sans MS"/>
                <a:sym typeface="Comic Sans MS"/>
              </a:rPr>
              <a:t>C</a:t>
            </a:r>
            <a:r>
              <a:rPr lang="en-GB" sz="1800" dirty="0">
                <a:solidFill>
                  <a:schemeClr val="dk1"/>
                </a:solidFill>
                <a:latin typeface="+mn-lt"/>
                <a:ea typeface="Comic Sans MS"/>
                <a:cs typeface="Comic Sans MS"/>
                <a:sym typeface="Comic Sans MS"/>
              </a:rPr>
              <a:t>hildren should be reading every night. Once your child has been read with, you can fill in their reading record. </a:t>
            </a:r>
          </a:p>
          <a:p>
            <a:pPr marL="0" lvl="0" indent="0" algn="l" rtl="0">
              <a:spcBef>
                <a:spcPts val="0"/>
              </a:spcBef>
              <a:spcAft>
                <a:spcPts val="0"/>
              </a:spcAft>
              <a:buNone/>
            </a:pPr>
            <a:endParaRPr lang="en-GB" sz="1800" dirty="0">
              <a:solidFill>
                <a:schemeClr val="dk1"/>
              </a:solidFill>
              <a:latin typeface="+mn-lt"/>
              <a:ea typeface="Comic Sans MS"/>
              <a:cs typeface="Comic Sans MS"/>
              <a:sym typeface="Comic Sans MS"/>
            </a:endParaRPr>
          </a:p>
          <a:p>
            <a:pPr marL="0" lvl="0" indent="0" algn="l" rtl="0">
              <a:spcBef>
                <a:spcPts val="0"/>
              </a:spcBef>
              <a:spcAft>
                <a:spcPts val="0"/>
              </a:spcAft>
              <a:buNone/>
            </a:pPr>
            <a:r>
              <a:rPr lang="en-GB" sz="1800" b="1" dirty="0">
                <a:solidFill>
                  <a:schemeClr val="dk1"/>
                </a:solidFill>
                <a:latin typeface="+mn-lt"/>
                <a:ea typeface="Comic Sans MS"/>
                <a:cs typeface="Comic Sans MS"/>
                <a:sym typeface="Comic Sans MS"/>
              </a:rPr>
              <a:t>Spelling </a:t>
            </a:r>
            <a:endParaRPr lang="en-GB" sz="1800" b="1" dirty="0">
              <a:ea typeface="Comic Sans MS"/>
              <a:cs typeface="Comic Sans MS"/>
              <a:sym typeface="Comic Sans MS"/>
            </a:endParaRPr>
          </a:p>
          <a:p>
            <a:pPr marL="0" lvl="0" indent="0" algn="l" rtl="0">
              <a:spcBef>
                <a:spcPts val="0"/>
              </a:spcBef>
              <a:spcAft>
                <a:spcPts val="0"/>
              </a:spcAft>
              <a:buNone/>
            </a:pPr>
            <a:r>
              <a:rPr lang="en-GB" sz="1800" dirty="0">
                <a:ea typeface="Comic Sans MS"/>
                <a:cs typeface="Comic Sans MS"/>
                <a:sym typeface="Comic Sans MS"/>
              </a:rPr>
              <a:t>Your child will be given spellings to practice at home to reinforce learning in school</a:t>
            </a:r>
            <a:r>
              <a:rPr lang="en-GB" sz="1800" dirty="0">
                <a:solidFill>
                  <a:schemeClr val="dk1"/>
                </a:solidFill>
                <a:latin typeface="+mn-lt"/>
                <a:ea typeface="Comic Sans MS"/>
                <a:cs typeface="Comic Sans MS"/>
                <a:sym typeface="Comic Sans MS"/>
              </a:rPr>
              <a:t>. Practicing these words at home will help support your child's progress in spelling. </a:t>
            </a:r>
          </a:p>
          <a:p>
            <a:pPr marL="0" lvl="0" indent="0" algn="l" rtl="0">
              <a:spcBef>
                <a:spcPts val="0"/>
              </a:spcBef>
              <a:spcAft>
                <a:spcPts val="0"/>
              </a:spcAft>
              <a:buNone/>
            </a:pPr>
            <a:endParaRPr lang="en-GB" sz="1800" dirty="0">
              <a:solidFill>
                <a:schemeClr val="dk1"/>
              </a:solidFill>
              <a:latin typeface="+mn-lt"/>
              <a:ea typeface="Comic Sans MS"/>
              <a:cs typeface="Comic Sans MS"/>
              <a:sym typeface="Comic Sans MS"/>
            </a:endParaRPr>
          </a:p>
          <a:p>
            <a:pPr marL="0" lvl="0" indent="0" algn="l" rtl="0">
              <a:spcBef>
                <a:spcPts val="0"/>
              </a:spcBef>
              <a:spcAft>
                <a:spcPts val="0"/>
              </a:spcAft>
              <a:buNone/>
            </a:pPr>
            <a:r>
              <a:rPr lang="en-GB" sz="1800" b="1" dirty="0">
                <a:solidFill>
                  <a:schemeClr val="dk1"/>
                </a:solidFill>
                <a:latin typeface="+mn-lt"/>
                <a:ea typeface="Comic Sans MS"/>
                <a:cs typeface="Comic Sans MS"/>
                <a:sym typeface="Comic Sans MS"/>
              </a:rPr>
              <a:t>Times Tables: </a:t>
            </a:r>
          </a:p>
          <a:p>
            <a:pPr marL="0" lvl="0" indent="0" algn="l" rtl="0">
              <a:spcBef>
                <a:spcPts val="0"/>
              </a:spcBef>
              <a:spcAft>
                <a:spcPts val="0"/>
              </a:spcAft>
              <a:buNone/>
            </a:pPr>
            <a:r>
              <a:rPr lang="en-GB" sz="1800" dirty="0">
                <a:solidFill>
                  <a:schemeClr val="dk1"/>
                </a:solidFill>
                <a:latin typeface="+mn-lt"/>
                <a:ea typeface="Comic Sans MS"/>
                <a:cs typeface="Comic Sans MS"/>
                <a:sym typeface="Comic Sans MS"/>
              </a:rPr>
              <a:t>TTRockstars</a:t>
            </a:r>
            <a:r>
              <a:rPr lang="en-GB" sz="1800" dirty="0">
                <a:ea typeface="Comic Sans MS"/>
                <a:cs typeface="Comic Sans MS"/>
                <a:sym typeface="Comic Sans MS"/>
              </a:rPr>
              <a:t> – in </a:t>
            </a:r>
            <a:r>
              <a:rPr lang="en-GB" sz="1800" dirty="0">
                <a:solidFill>
                  <a:schemeClr val="dk1"/>
                </a:solidFill>
                <a:latin typeface="+mn-lt"/>
                <a:ea typeface="Comic Sans MS"/>
                <a:cs typeface="Comic Sans MS"/>
                <a:sym typeface="Comic Sans MS"/>
              </a:rPr>
              <a:t>year 2 the children will focus on the </a:t>
            </a:r>
            <a:r>
              <a:rPr lang="en-GB" sz="1800">
                <a:solidFill>
                  <a:schemeClr val="dk1"/>
                </a:solidFill>
                <a:latin typeface="+mn-lt"/>
                <a:ea typeface="Comic Sans MS"/>
                <a:cs typeface="Comic Sans MS"/>
                <a:sym typeface="Comic Sans MS"/>
              </a:rPr>
              <a:t>2, 5 </a:t>
            </a:r>
            <a:r>
              <a:rPr lang="en-GB" sz="1800" dirty="0">
                <a:solidFill>
                  <a:schemeClr val="dk1"/>
                </a:solidFill>
                <a:latin typeface="+mn-lt"/>
                <a:ea typeface="Comic Sans MS"/>
                <a:cs typeface="Comic Sans MS"/>
                <a:sym typeface="Comic Sans MS"/>
              </a:rPr>
              <a:t>and 10 times tables. </a:t>
            </a:r>
            <a:endParaRPr lang="en-GB" sz="1800" dirty="0">
              <a:latin typeface="+mn-lt"/>
            </a:endParaRPr>
          </a:p>
        </p:txBody>
      </p:sp>
    </p:spTree>
    <p:extLst>
      <p:ext uri="{BB962C8B-B14F-4D97-AF65-F5344CB8AC3E}">
        <p14:creationId xmlns:p14="http://schemas.microsoft.com/office/powerpoint/2010/main" val="29609380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PHONICS SCREENING CHECK</a:t>
            </a:r>
          </a:p>
        </p:txBody>
      </p:sp>
      <p:sp>
        <p:nvSpPr>
          <p:cNvPr id="4" name="TextBox 3">
            <a:extLst>
              <a:ext uri="{FF2B5EF4-FFF2-40B4-BE49-F238E27FC236}">
                <a16:creationId xmlns:a16="http://schemas.microsoft.com/office/drawing/2014/main" id="{57D3DB1D-B65F-47C0-8B5F-5889536C6772}"/>
              </a:ext>
            </a:extLst>
          </p:cNvPr>
          <p:cNvSpPr txBox="1"/>
          <p:nvPr/>
        </p:nvSpPr>
        <p:spPr>
          <a:xfrm>
            <a:off x="179613" y="704470"/>
            <a:ext cx="7723415" cy="2862322"/>
          </a:xfrm>
          <a:prstGeom prst="rect">
            <a:avLst/>
          </a:prstGeom>
          <a:noFill/>
        </p:spPr>
        <p:txBody>
          <a:bodyPr wrap="square" rtlCol="0">
            <a:spAutoFit/>
          </a:bodyPr>
          <a:lstStyle/>
          <a:p>
            <a:r>
              <a:rPr lang="en-GB" sz="1800" dirty="0"/>
              <a:t>At the end of Year 1, in June 2026, all children will complete a phonics screening check along with those pupils in Year 2 who need to retake the test.</a:t>
            </a:r>
          </a:p>
          <a:p>
            <a:endParaRPr lang="en-GB" sz="1800" dirty="0"/>
          </a:p>
          <a:p>
            <a:r>
              <a:rPr lang="en-GB" sz="1800" dirty="0"/>
              <a:t>The phonics screening check tests pupils on their ability to apply phonics to read 40 real and nonsense words.</a:t>
            </a:r>
          </a:p>
          <a:p>
            <a:endParaRPr lang="en-GB" sz="1800" dirty="0"/>
          </a:p>
          <a:p>
            <a:r>
              <a:rPr lang="en-GB" sz="1800" dirty="0"/>
              <a:t>To help support your child to prepare for the phonics screening check please read daily the phonetically decodable book and/or words that are sent home.</a:t>
            </a:r>
          </a:p>
        </p:txBody>
      </p:sp>
      <p:pic>
        <p:nvPicPr>
          <p:cNvPr id="5" name="Google Shape;338;p18">
            <a:extLst>
              <a:ext uri="{FF2B5EF4-FFF2-40B4-BE49-F238E27FC236}">
                <a16:creationId xmlns:a16="http://schemas.microsoft.com/office/drawing/2014/main" id="{5184358B-5CAF-4CD2-8957-78D76D1BEC67}"/>
              </a:ext>
            </a:extLst>
          </p:cNvPr>
          <p:cNvPicPr preferRelativeResize="0"/>
          <p:nvPr/>
        </p:nvPicPr>
        <p:blipFill rotWithShape="1">
          <a:blip r:embed="rId3">
            <a:alphaModFix/>
          </a:blip>
          <a:srcRect/>
          <a:stretch/>
        </p:blipFill>
        <p:spPr>
          <a:xfrm>
            <a:off x="4509157" y="3429000"/>
            <a:ext cx="3173686" cy="2449286"/>
          </a:xfrm>
          <a:prstGeom prst="rect">
            <a:avLst/>
          </a:prstGeom>
          <a:noFill/>
          <a:ln>
            <a:noFill/>
          </a:ln>
        </p:spPr>
      </p:pic>
      <p:pic>
        <p:nvPicPr>
          <p:cNvPr id="7" name="Picture 6">
            <a:extLst>
              <a:ext uri="{FF2B5EF4-FFF2-40B4-BE49-F238E27FC236}">
                <a16:creationId xmlns:a16="http://schemas.microsoft.com/office/drawing/2014/main" id="{FC7C5874-10C6-4869-8C09-939412D55980}"/>
              </a:ext>
            </a:extLst>
          </p:cNvPr>
          <p:cNvPicPr>
            <a:picLocks noChangeAspect="1"/>
          </p:cNvPicPr>
          <p:nvPr/>
        </p:nvPicPr>
        <p:blipFill>
          <a:blip r:embed="rId4"/>
          <a:stretch>
            <a:fillRect/>
          </a:stretch>
        </p:blipFill>
        <p:spPr>
          <a:xfrm rot="736325">
            <a:off x="629474" y="3712264"/>
            <a:ext cx="1593870" cy="2093642"/>
          </a:xfrm>
          <a:prstGeom prst="rect">
            <a:avLst/>
          </a:prstGeom>
        </p:spPr>
      </p:pic>
      <p:pic>
        <p:nvPicPr>
          <p:cNvPr id="11" name="Picture 10">
            <a:extLst>
              <a:ext uri="{FF2B5EF4-FFF2-40B4-BE49-F238E27FC236}">
                <a16:creationId xmlns:a16="http://schemas.microsoft.com/office/drawing/2014/main" id="{85436320-C27A-44D5-998C-AD71F3CB3AC4}"/>
              </a:ext>
            </a:extLst>
          </p:cNvPr>
          <p:cNvPicPr>
            <a:picLocks noChangeAspect="1"/>
          </p:cNvPicPr>
          <p:nvPr/>
        </p:nvPicPr>
        <p:blipFill>
          <a:blip r:embed="rId5"/>
          <a:stretch>
            <a:fillRect/>
          </a:stretch>
        </p:blipFill>
        <p:spPr>
          <a:xfrm rot="20394861">
            <a:off x="2221963" y="4073712"/>
            <a:ext cx="1825983" cy="1297654"/>
          </a:xfrm>
          <a:prstGeom prst="rect">
            <a:avLst/>
          </a:prstGeom>
        </p:spPr>
      </p:pic>
    </p:spTree>
    <p:extLst>
      <p:ext uri="{BB962C8B-B14F-4D97-AF65-F5344CB8AC3E}">
        <p14:creationId xmlns:p14="http://schemas.microsoft.com/office/powerpoint/2010/main" val="21401428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7D3DB1D-B65F-47C0-8B5F-5889536C6772}"/>
              </a:ext>
            </a:extLst>
          </p:cNvPr>
          <p:cNvSpPr txBox="1"/>
          <p:nvPr/>
        </p:nvSpPr>
        <p:spPr>
          <a:xfrm>
            <a:off x="244927" y="2860262"/>
            <a:ext cx="7723415" cy="2805320"/>
          </a:xfrm>
          <a:prstGeom prst="rect">
            <a:avLst/>
          </a:prstGeom>
          <a:noFill/>
        </p:spPr>
        <p:txBody>
          <a:bodyPr wrap="square" rtlCol="0">
            <a:spAutoFit/>
          </a:bodyPr>
          <a:lstStyle/>
          <a:p>
            <a:pPr>
              <a:lnSpc>
                <a:spcPct val="150000"/>
              </a:lnSpc>
            </a:pPr>
            <a:r>
              <a:rPr lang="en-GB" sz="2000" dirty="0"/>
              <a:t>The whole of the year 1 and 2 team are really looking forward to working with your children this year.</a:t>
            </a:r>
          </a:p>
          <a:p>
            <a:pPr>
              <a:lnSpc>
                <a:spcPct val="150000"/>
              </a:lnSpc>
            </a:pPr>
            <a:endParaRPr lang="en-GB" sz="2000" dirty="0"/>
          </a:p>
          <a:p>
            <a:pPr>
              <a:lnSpc>
                <a:spcPct val="150000"/>
              </a:lnSpc>
            </a:pPr>
            <a:r>
              <a:rPr lang="en-GB" sz="2000" dirty="0"/>
              <a:t>If you have any questions, would like to support as a volunteer reader or would like to support with school trips, please talk to your child’s class teacher or Mrs Akintunde.</a:t>
            </a:r>
          </a:p>
        </p:txBody>
      </p:sp>
      <p:pic>
        <p:nvPicPr>
          <p:cNvPr id="8" name="Google Shape;365;p22" descr="Primary teaching resources for KS1 and KS2 English Maths Science and History">
            <a:extLst>
              <a:ext uri="{FF2B5EF4-FFF2-40B4-BE49-F238E27FC236}">
                <a16:creationId xmlns:a16="http://schemas.microsoft.com/office/drawing/2014/main" id="{7BF25B49-4A8A-4D04-B10F-66EAEF55FAE3}"/>
              </a:ext>
            </a:extLst>
          </p:cNvPr>
          <p:cNvPicPr preferRelativeResize="0"/>
          <p:nvPr/>
        </p:nvPicPr>
        <p:blipFill rotWithShape="1">
          <a:blip r:embed="rId3">
            <a:alphaModFix/>
          </a:blip>
          <a:srcRect/>
          <a:stretch/>
        </p:blipFill>
        <p:spPr>
          <a:xfrm>
            <a:off x="2280132" y="-84083"/>
            <a:ext cx="3384885" cy="2595079"/>
          </a:xfrm>
          <a:prstGeom prst="rect">
            <a:avLst/>
          </a:prstGeom>
          <a:noFill/>
          <a:ln>
            <a:noFill/>
          </a:ln>
        </p:spPr>
      </p:pic>
    </p:spTree>
    <p:extLst>
      <p:ext uri="{BB962C8B-B14F-4D97-AF65-F5344CB8AC3E}">
        <p14:creationId xmlns:p14="http://schemas.microsoft.com/office/powerpoint/2010/main" val="1071384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D2C12C4-49F6-4224-9CDF-356239F43D0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5236" b="96859" l="758" r="98106">
                        <a14:foregroundMark x1="22348" y1="27749" x2="22348" y2="27749"/>
                        <a14:foregroundMark x1="22727" y1="16754" x2="19697" y2="35079"/>
                        <a14:foregroundMark x1="25758" y1="15707" x2="33712" y2="26178"/>
                        <a14:foregroundMark x1="33712" y1="26178" x2="41667" y2="29843"/>
                        <a14:foregroundMark x1="41667" y1="29843" x2="48106" y2="23037"/>
                        <a14:foregroundMark x1="48106" y1="23037" x2="58712" y2="24084"/>
                        <a14:foregroundMark x1="58712" y1="24084" x2="60606" y2="25654"/>
                        <a14:foregroundMark x1="73864" y1="12565" x2="65909" y2="24607"/>
                        <a14:foregroundMark x1="66288" y1="8377" x2="73106" y2="5236"/>
                        <a14:foregroundMark x1="73106" y1="5236" x2="73106" y2="5236"/>
                        <a14:foregroundMark x1="79167" y1="8901" x2="67424" y2="19895"/>
                        <a14:foregroundMark x1="67424" y1="19895" x2="61364" y2="31414"/>
                        <a14:foregroundMark x1="70455" y1="9424" x2="63636" y2="23560"/>
                        <a14:foregroundMark x1="76136" y1="6283" x2="79167" y2="20942"/>
                        <a14:foregroundMark x1="81439" y1="5759" x2="87121" y2="21990"/>
                        <a14:foregroundMark x1="87121" y1="21990" x2="75000" y2="32461"/>
                        <a14:foregroundMark x1="75000" y1="32461" x2="65152" y2="36126"/>
                        <a14:foregroundMark x1="83712" y1="38743" x2="93182" y2="45026"/>
                        <a14:foregroundMark x1="93182" y1="45026" x2="94697" y2="54974"/>
                        <a14:foregroundMark x1="94697" y1="54974" x2="70455" y2="80105"/>
                        <a14:foregroundMark x1="70455" y1="80105" x2="49621" y2="79058"/>
                        <a14:foregroundMark x1="49621" y1="79058" x2="40152" y2="70681"/>
                        <a14:foregroundMark x1="40152" y1="70681" x2="40152" y2="70681"/>
                        <a14:foregroundMark x1="29924" y1="24607" x2="27273" y2="44503"/>
                        <a14:foregroundMark x1="27273" y1="44503" x2="30682" y2="27225"/>
                        <a14:foregroundMark x1="30682" y1="27225" x2="30682" y2="26702"/>
                        <a14:foregroundMark x1="39015" y1="33508" x2="39015" y2="41885"/>
                        <a14:foregroundMark x1="42803" y1="35079" x2="44318" y2="40314"/>
                        <a14:foregroundMark x1="46591" y1="29319" x2="48864" y2="40314"/>
                        <a14:foregroundMark x1="50000" y1="16754" x2="50000" y2="16754"/>
                        <a14:foregroundMark x1="49242" y1="10471" x2="45833" y2="19895"/>
                        <a14:foregroundMark x1="45833" y1="19895" x2="45833" y2="25131"/>
                        <a14:foregroundMark x1="51136" y1="8901" x2="46212" y2="12042"/>
                        <a14:foregroundMark x1="25379" y1="12042" x2="18182" y2="15707"/>
                        <a14:foregroundMark x1="18182" y1="15707" x2="15530" y2="20419"/>
                        <a14:foregroundMark x1="10985" y1="36126" x2="4167" y2="42408"/>
                        <a14:foregroundMark x1="4167" y1="42408" x2="2652" y2="60209"/>
                        <a14:foregroundMark x1="2652" y1="60209" x2="5682" y2="70681"/>
                        <a14:foregroundMark x1="5682" y1="70681" x2="11364" y2="76440"/>
                        <a14:foregroundMark x1="11364" y1="76440" x2="12500" y2="76963"/>
                        <a14:foregroundMark x1="1515" y1="45026" x2="2273" y2="62304"/>
                        <a14:foregroundMark x1="47348" y1="91623" x2="71591" y2="94764"/>
                        <a14:foregroundMark x1="71591" y1="94764" x2="76515" y2="91099"/>
                        <a14:foregroundMark x1="33333" y1="78534" x2="26894" y2="87958"/>
                        <a14:foregroundMark x1="26894" y1="87958" x2="20076" y2="91099"/>
                        <a14:foregroundMark x1="20076" y1="91099" x2="17803" y2="90576"/>
                        <a14:foregroundMark x1="40152" y1="84293" x2="50379" y2="94241"/>
                        <a14:foregroundMark x1="50379" y1="94241" x2="66667" y2="96859"/>
                        <a14:foregroundMark x1="66667" y1="96859" x2="68561" y2="96859"/>
                        <a14:foregroundMark x1="96591" y1="43979" x2="98106" y2="62304"/>
                        <a14:foregroundMark x1="50758" y1="7853" x2="44697" y2="14136"/>
                        <a14:foregroundMark x1="48485" y1="8377" x2="44318" y2="14136"/>
                        <a14:foregroundMark x1="9848" y1="34555" x2="3788" y2="39267"/>
                        <a14:foregroundMark x1="3788" y1="39267" x2="1515" y2="41885"/>
                      </a14:backgroundRemoval>
                    </a14:imgEffect>
                  </a14:imgLayer>
                </a14:imgProps>
              </a:ext>
            </a:extLst>
          </a:blip>
          <a:stretch>
            <a:fillRect/>
          </a:stretch>
        </p:blipFill>
        <p:spPr>
          <a:xfrm>
            <a:off x="2690648" y="584775"/>
            <a:ext cx="6810703" cy="4927440"/>
          </a:xfrm>
          <a:prstGeom prst="rect">
            <a:avLst/>
          </a:prstGeom>
        </p:spPr>
      </p:pic>
    </p:spTree>
    <p:extLst>
      <p:ext uri="{BB962C8B-B14F-4D97-AF65-F5344CB8AC3E}">
        <p14:creationId xmlns:p14="http://schemas.microsoft.com/office/powerpoint/2010/main" val="1207960165"/>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05638c3-53f2-4c1f-b92b-5db1f8885a2e">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D192B82D3F67F41A6B94973F7549371" ma:contentTypeVersion="9" ma:contentTypeDescription="Create a new document." ma:contentTypeScope="" ma:versionID="af52ef09b702fd49c16b9548875a9b73">
  <xsd:schema xmlns:xsd="http://www.w3.org/2001/XMLSchema" xmlns:xs="http://www.w3.org/2001/XMLSchema" xmlns:p="http://schemas.microsoft.com/office/2006/metadata/properties" xmlns:ns2="805638c3-53f2-4c1f-b92b-5db1f8885a2e" targetNamespace="http://schemas.microsoft.com/office/2006/metadata/properties" ma:root="true" ma:fieldsID="84a02098b53aab8c165eee064601e428" ns2:_="">
    <xsd:import namespace="805638c3-53f2-4c1f-b92b-5db1f8885a2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5638c3-53f2-4c1f-b92b-5db1f8885a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8b325b-0195-4dcf-b143-343336abd76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947BB08-F2BC-40D7-BB25-2F54C9C70D62}">
  <ds:schemaRefs>
    <ds:schemaRef ds:uri="http://schemas.microsoft.com/sharepoint/v3/contenttype/forms"/>
  </ds:schemaRefs>
</ds:datastoreItem>
</file>

<file path=customXml/itemProps2.xml><?xml version="1.0" encoding="utf-8"?>
<ds:datastoreItem xmlns:ds="http://schemas.openxmlformats.org/officeDocument/2006/customXml" ds:itemID="{3C0ED42D-1364-45E6-A7A7-0C8D1AD207EC}">
  <ds:schemaRefs>
    <ds:schemaRef ds:uri="http://schemas.microsoft.com/office/2006/metadata/properties"/>
    <ds:schemaRef ds:uri="http://schemas.microsoft.com/office/infopath/2007/PartnerControls"/>
    <ds:schemaRef ds:uri="104b5f8c-a960-4db2-8fd5-5b40b019bcb5"/>
    <ds:schemaRef ds:uri="ef802d93-c6f9-4054-b601-bda03835ee1a"/>
    <ds:schemaRef ds:uri="805638c3-53f2-4c1f-b92b-5db1f8885a2e"/>
  </ds:schemaRefs>
</ds:datastoreItem>
</file>

<file path=customXml/itemProps3.xml><?xml version="1.0" encoding="utf-8"?>
<ds:datastoreItem xmlns:ds="http://schemas.openxmlformats.org/officeDocument/2006/customXml" ds:itemID="{FFC0A24E-7CD9-4133-82D5-7B378931A4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05638c3-53f2-4c1f-b92b-5db1f8885a2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1371</TotalTime>
  <Words>1460</Words>
  <Application>Microsoft Office PowerPoint</Application>
  <PresentationFormat>Widescreen</PresentationFormat>
  <Paragraphs>150</Paragraphs>
  <Slides>16</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Comic Sans MS</vt:lpstr>
      <vt:lpstr>Office Theme</vt:lpstr>
      <vt:lpstr>Introduction to KS1  September 2026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Branscombe</dc:creator>
  <cp:lastModifiedBy>Lee Branscombe</cp:lastModifiedBy>
  <cp:revision>34</cp:revision>
  <dcterms:modified xsi:type="dcterms:W3CDTF">2026-09-13T09:42:21Z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0x0101007D192B82D3F67F41A6B94973F7549371</vt:lpwstr>
  </property>
  <property fmtid="{D5CDD505-2E9C-101B-9397-08002B2CF9AE}" pid="3" name="Order">
    <vt:r8>3200</vt:r8>
  </property>
  <property fmtid="{D5CDD505-2E9C-101B-9397-08002B2CF9AE}" pid="4" name="MediaServiceImageTags">
    <vt:lpwstr/>
  </property>
</Properties>
</file>