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docProps/core.xml" ContentType="application/vnd.openxmlformats-package.core-properties+xml"/>
  <Override PartName="/ppt/presentation.xml" ContentType="application/vnd.openxmlformats-officedocument.presentationml.presentation.main+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custom-properties" Target="docProps/custom.xml"/><Relationship Id="rId2" Type="http://schemas.openxmlformats.org/officeDocument/2006/relationships/officeDocument" Target="ppt/presentation.xml"/><Relationship Id="rId1"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Lst>
  <p:sldSz cy="6858000" cx="12192000"/>
  <p:notesSz cx="6797675" cy="9926625"/>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7" roundtripDataSignature="AMtx7mgp+UJdLQ2J2bt2NTARusZqp3Yyk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8" Type="http://schemas.openxmlformats.org/officeDocument/2006/relationships/customXml" Target="../customXml/item1.xml"/><Relationship Id="rId3" Type="http://schemas.openxmlformats.org/officeDocument/2006/relationships/slideMaster" Target="slideMasters/slideMaster1.xml"/><Relationship Id="rId7" Type="http://customschemas.google.com/relationships/presentationmetadata" Target="metadata"/><Relationship Id="rId2" Type="http://schemas.openxmlformats.org/officeDocument/2006/relationships/presProps" Target="presProps.xml"/><Relationship Id="rId1" Type="http://schemas.openxmlformats.org/officeDocument/2006/relationships/theme" Target="theme/theme1.xml"/><Relationship Id="rId6" Type="http://schemas.openxmlformats.org/officeDocument/2006/relationships/slide" Target="slides/slide2.xml"/><Relationship Id="rId5" Type="http://schemas.openxmlformats.org/officeDocument/2006/relationships/slide" Target="slides/slide1.xml"/><Relationship Id="rId10" Type="http://schemas.openxmlformats.org/officeDocument/2006/relationships/customXml" Target="../customXml/item3.xml"/><Relationship Id="rId4" Type="http://schemas.openxmlformats.org/officeDocument/2006/relationships/notesMaster" Target="notesMasters/notesMaster1.xml"/><Relationship Id="rId9" Type="http://schemas.openxmlformats.org/officeDocument/2006/relationships/customXml" Target="../customXml/item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92075" y="744538"/>
            <a:ext cx="6615113"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79768" y="4715153"/>
            <a:ext cx="5438140" cy="4466987"/>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1:notes"/>
          <p:cNvSpPr txBox="1"/>
          <p:nvPr>
            <p:ph idx="1" type="body"/>
          </p:nvPr>
        </p:nvSpPr>
        <p:spPr>
          <a:xfrm>
            <a:off x="679768" y="4715153"/>
            <a:ext cx="5438140" cy="4466987"/>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2" name="Google Shape;92;p1:notes"/>
          <p:cNvSpPr/>
          <p:nvPr>
            <p:ph idx="2" type="sldImg"/>
          </p:nvPr>
        </p:nvSpPr>
        <p:spPr>
          <a:xfrm>
            <a:off x="92075" y="744538"/>
            <a:ext cx="6615113"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2:notes"/>
          <p:cNvSpPr txBox="1"/>
          <p:nvPr>
            <p:ph idx="1" type="body"/>
          </p:nvPr>
        </p:nvSpPr>
        <p:spPr>
          <a:xfrm>
            <a:off x="679768" y="4715153"/>
            <a:ext cx="5438140" cy="4466987"/>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8" name="Google Shape;98;p2:notes"/>
          <p:cNvSpPr/>
          <p:nvPr>
            <p:ph idx="2" type="sldImg"/>
          </p:nvPr>
        </p:nvSpPr>
        <p:spPr>
          <a:xfrm>
            <a:off x="90488" y="744538"/>
            <a:ext cx="6616700"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3" name="Shape 13"/>
        <p:cNvGrpSpPr/>
        <p:nvPr/>
      </p:nvGrpSpPr>
      <p:grpSpPr>
        <a:xfrm>
          <a:off x="0" y="0"/>
          <a:ext cx="0" cy="0"/>
          <a:chOff x="0" y="0"/>
          <a:chExt cx="0" cy="0"/>
        </a:xfrm>
      </p:grpSpPr>
      <p:sp>
        <p:nvSpPr>
          <p:cNvPr id="14" name="Google Shape;14;p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 name="Google Shape;15;p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6" name="Google Shape;16;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 name="Google Shape;18;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9" name="Shape 19"/>
        <p:cNvGrpSpPr/>
        <p:nvPr/>
      </p:nvGrpSpPr>
      <p:grpSpPr>
        <a:xfrm>
          <a:off x="0" y="0"/>
          <a:ext cx="0" cy="0"/>
          <a:chOff x="0" y="0"/>
          <a:chExt cx="0" cy="0"/>
        </a:xfrm>
      </p:grpSpPr>
      <p:sp>
        <p:nvSpPr>
          <p:cNvPr id="20" name="Google Shape;20;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2" name="Google Shape;22;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 name="Google Shape;24;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Slide">
  <p:cSld name="1_Title Slide">
    <p:spTree>
      <p:nvGrpSpPr>
        <p:cNvPr id="25" name="Shape 25"/>
        <p:cNvGrpSpPr/>
        <p:nvPr/>
      </p:nvGrpSpPr>
      <p:grpSpPr>
        <a:xfrm>
          <a:off x="0" y="0"/>
          <a:ext cx="0" cy="0"/>
          <a:chOff x="0" y="0"/>
          <a:chExt cx="0" cy="0"/>
        </a:xfrm>
      </p:grpSpPr>
      <p:sp>
        <p:nvSpPr>
          <p:cNvPr id="26" name="Google Shape;26;p6"/>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6"/>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8" name="Google Shape;28;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pic>
        <p:nvPicPr>
          <p:cNvPr id="31" name="Google Shape;31;p6"/>
          <p:cNvPicPr preferRelativeResize="0"/>
          <p:nvPr/>
        </p:nvPicPr>
        <p:blipFill rotWithShape="1">
          <a:blip r:embed="rId2">
            <a:alphaModFix/>
          </a:blip>
          <a:srcRect b="0" l="0" r="0" t="0"/>
          <a:stretch/>
        </p:blipFill>
        <p:spPr>
          <a:xfrm>
            <a:off x="11622741" y="63126"/>
            <a:ext cx="501650" cy="501650"/>
          </a:xfrm>
          <a:prstGeom prst="rect">
            <a:avLst/>
          </a:prstGeom>
          <a:noFill/>
          <a:ln>
            <a:noFill/>
          </a:ln>
        </p:spPr>
      </p:pic>
      <p:pic>
        <p:nvPicPr>
          <p:cNvPr id="32" name="Google Shape;32;p6"/>
          <p:cNvPicPr preferRelativeResize="0"/>
          <p:nvPr/>
        </p:nvPicPr>
        <p:blipFill rotWithShape="1">
          <a:blip r:embed="rId3">
            <a:alphaModFix/>
          </a:blip>
          <a:srcRect b="0" l="0" r="0" t="0"/>
          <a:stretch/>
        </p:blipFill>
        <p:spPr>
          <a:xfrm>
            <a:off x="0" y="6293224"/>
            <a:ext cx="2280902" cy="662766"/>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3" name="Shape 33"/>
        <p:cNvGrpSpPr/>
        <p:nvPr/>
      </p:nvGrpSpPr>
      <p:grpSpPr>
        <a:xfrm>
          <a:off x="0" y="0"/>
          <a:ext cx="0" cy="0"/>
          <a:chOff x="0" y="0"/>
          <a:chExt cx="0" cy="0"/>
        </a:xfrm>
      </p:grpSpPr>
      <p:sp>
        <p:nvSpPr>
          <p:cNvPr id="34" name="Google Shape;34;p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6" name="Google Shape;36;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9" name="Shape 39"/>
        <p:cNvGrpSpPr/>
        <p:nvPr/>
      </p:nvGrpSpPr>
      <p:grpSpPr>
        <a:xfrm>
          <a:off x="0" y="0"/>
          <a:ext cx="0" cy="0"/>
          <a:chOff x="0" y="0"/>
          <a:chExt cx="0" cy="0"/>
        </a:xfrm>
      </p:grpSpPr>
      <p:sp>
        <p:nvSpPr>
          <p:cNvPr id="40" name="Google Shape;40;p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8"/>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8"/>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3" name="Google Shape;43;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6" name="Shape 46"/>
        <p:cNvGrpSpPr/>
        <p:nvPr/>
      </p:nvGrpSpPr>
      <p:grpSpPr>
        <a:xfrm>
          <a:off x="0" y="0"/>
          <a:ext cx="0" cy="0"/>
          <a:chOff x="0" y="0"/>
          <a:chExt cx="0" cy="0"/>
        </a:xfrm>
      </p:grpSpPr>
      <p:sp>
        <p:nvSpPr>
          <p:cNvPr id="47" name="Google Shape;47;p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1" name="Google Shape;51;p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2" name="Google Shape;52;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5" name="Shape 55"/>
        <p:cNvGrpSpPr/>
        <p:nvPr/>
      </p:nvGrpSpPr>
      <p:grpSpPr>
        <a:xfrm>
          <a:off x="0" y="0"/>
          <a:ext cx="0" cy="0"/>
          <a:chOff x="0" y="0"/>
          <a:chExt cx="0" cy="0"/>
        </a:xfrm>
      </p:grpSpPr>
      <p:sp>
        <p:nvSpPr>
          <p:cNvPr id="56" name="Google Shape;56;p1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 name="Google Shape;58;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0" name="Shape 60"/>
        <p:cNvGrpSpPr/>
        <p:nvPr/>
      </p:nvGrpSpPr>
      <p:grpSpPr>
        <a:xfrm>
          <a:off x="0" y="0"/>
          <a:ext cx="0" cy="0"/>
          <a:chOff x="0" y="0"/>
          <a:chExt cx="0" cy="0"/>
        </a:xfrm>
      </p:grpSpPr>
      <p:sp>
        <p:nvSpPr>
          <p:cNvPr id="61" name="Google Shape;61;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4" name="Shape 64"/>
        <p:cNvGrpSpPr/>
        <p:nvPr/>
      </p:nvGrpSpPr>
      <p:grpSpPr>
        <a:xfrm>
          <a:off x="0" y="0"/>
          <a:ext cx="0" cy="0"/>
          <a:chOff x="0" y="0"/>
          <a:chExt cx="0" cy="0"/>
        </a:xfrm>
      </p:grpSpPr>
      <p:sp>
        <p:nvSpPr>
          <p:cNvPr id="65" name="Google Shape;65;p1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12"/>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7" name="Google Shape;67;p12"/>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8" name="Google Shape;68;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1" name="Shape 71"/>
        <p:cNvGrpSpPr/>
        <p:nvPr/>
      </p:nvGrpSpPr>
      <p:grpSpPr>
        <a:xfrm>
          <a:off x="0" y="0"/>
          <a:ext cx="0" cy="0"/>
          <a:chOff x="0" y="0"/>
          <a:chExt cx="0" cy="0"/>
        </a:xfrm>
      </p:grpSpPr>
      <p:sp>
        <p:nvSpPr>
          <p:cNvPr id="72" name="Google Shape;72;p1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13"/>
          <p:cNvSpPr/>
          <p:nvPr>
            <p:ph idx="2" type="pic"/>
          </p:nvPr>
        </p:nvSpPr>
        <p:spPr>
          <a:xfrm>
            <a:off x="5183188" y="987425"/>
            <a:ext cx="6172200" cy="4873625"/>
          </a:xfrm>
          <a:prstGeom prst="rect">
            <a:avLst/>
          </a:prstGeom>
          <a:noFill/>
          <a:ln>
            <a:noFill/>
          </a:ln>
        </p:spPr>
      </p:sp>
      <p:sp>
        <p:nvSpPr>
          <p:cNvPr id="74" name="Google Shape;74;p13"/>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5" name="Google Shape;75;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8" name="Shape 78"/>
        <p:cNvGrpSpPr/>
        <p:nvPr/>
      </p:nvGrpSpPr>
      <p:grpSpPr>
        <a:xfrm>
          <a:off x="0" y="0"/>
          <a:ext cx="0" cy="0"/>
          <a:chOff x="0" y="0"/>
          <a:chExt cx="0" cy="0"/>
        </a:xfrm>
      </p:grpSpPr>
      <p:sp>
        <p:nvSpPr>
          <p:cNvPr id="79" name="Google Shape;79;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14"/>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4" name="Shape 84"/>
        <p:cNvGrpSpPr/>
        <p:nvPr/>
      </p:nvGrpSpPr>
      <p:grpSpPr>
        <a:xfrm>
          <a:off x="0" y="0"/>
          <a:ext cx="0" cy="0"/>
          <a:chOff x="0" y="0"/>
          <a:chExt cx="0" cy="0"/>
        </a:xfrm>
      </p:grpSpPr>
      <p:sp>
        <p:nvSpPr>
          <p:cNvPr id="85" name="Google Shape;85;p15"/>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6" name="Google Shape;86;p15"/>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7" name="Google Shape;87;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8" name="Google Shape;88;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9" name="Google Shape;89;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9.xml"/><Relationship Id="rId10" Type="http://schemas.openxmlformats.org/officeDocument/2006/relationships/slideLayout" Target="../slideLayouts/slideLayout8.xml"/><Relationship Id="rId13" Type="http://schemas.openxmlformats.org/officeDocument/2006/relationships/slideLayout" Target="../slideLayouts/slideLayout11.xml"/><Relationship Id="rId12" Type="http://schemas.openxmlformats.org/officeDocument/2006/relationships/slideLayout" Target="../slideLayouts/slideLayout10.xml"/><Relationship Id="rId1" Type="http://schemas.openxmlformats.org/officeDocument/2006/relationships/image" Target="../media/image6.png"/><Relationship Id="rId2" Type="http://schemas.openxmlformats.org/officeDocument/2006/relationships/image" Target="../media/image1.png"/><Relationship Id="rId3" Type="http://schemas.openxmlformats.org/officeDocument/2006/relationships/slideLayout" Target="../slideLayouts/slideLayout1.xml"/><Relationship Id="rId4" Type="http://schemas.openxmlformats.org/officeDocument/2006/relationships/slideLayout" Target="../slideLayouts/slideLayout2.xml"/><Relationship Id="rId9" Type="http://schemas.openxmlformats.org/officeDocument/2006/relationships/slideLayout" Target="../slideLayouts/slideLayout7.xml"/><Relationship Id="rId15" Type="http://schemas.openxmlformats.org/officeDocument/2006/relationships/theme" Target="../theme/theme1.xml"/><Relationship Id="rId14" Type="http://schemas.openxmlformats.org/officeDocument/2006/relationships/slideLayout" Target="../slideLayouts/slideLayout1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7FBF4"/>
            </a:gs>
            <a:gs pos="74000">
              <a:srgbClr val="BDDCA8"/>
            </a:gs>
            <a:gs pos="83000">
              <a:srgbClr val="BDDCA8"/>
            </a:gs>
            <a:gs pos="100000">
              <a:srgbClr val="D3E7C5"/>
            </a:gs>
          </a:gsLst>
          <a:lin ang="5400000" scaled="0"/>
        </a:gradFill>
      </p:bgPr>
    </p:bg>
    <p:spTree>
      <p:nvGrpSpPr>
        <p:cNvPr id="5" name="Shape 5"/>
        <p:cNvGrpSpPr/>
        <p:nvPr/>
      </p:nvGrpSpPr>
      <p:grpSpPr>
        <a:xfrm>
          <a:off x="0" y="0"/>
          <a:ext cx="0" cy="0"/>
          <a:chOff x="0" y="0"/>
          <a:chExt cx="0" cy="0"/>
        </a:xfrm>
      </p:grpSpPr>
      <p:sp>
        <p:nvSpPr>
          <p:cNvPr id="6" name="Google Shape;6;p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9" name="Google Shape;9;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 name="Google Shape;10;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pic>
        <p:nvPicPr>
          <p:cNvPr id="11" name="Google Shape;11;p3"/>
          <p:cNvPicPr preferRelativeResize="0"/>
          <p:nvPr/>
        </p:nvPicPr>
        <p:blipFill rotWithShape="1">
          <a:blip r:embed="rId1">
            <a:alphaModFix/>
          </a:blip>
          <a:srcRect b="0" l="0" r="0" t="0"/>
          <a:stretch/>
        </p:blipFill>
        <p:spPr>
          <a:xfrm>
            <a:off x="11398623" y="63126"/>
            <a:ext cx="725768" cy="725768"/>
          </a:xfrm>
          <a:prstGeom prst="rect">
            <a:avLst/>
          </a:prstGeom>
          <a:noFill/>
          <a:ln>
            <a:noFill/>
          </a:ln>
        </p:spPr>
      </p:pic>
      <p:pic>
        <p:nvPicPr>
          <p:cNvPr id="12" name="Google Shape;12;p3"/>
          <p:cNvPicPr preferRelativeResize="0"/>
          <p:nvPr/>
        </p:nvPicPr>
        <p:blipFill rotWithShape="1">
          <a:blip r:embed="rId2">
            <a:alphaModFix/>
          </a:blip>
          <a:srcRect b="0" l="0" r="0" t="0"/>
          <a:stretch/>
        </p:blipFill>
        <p:spPr>
          <a:xfrm>
            <a:off x="0" y="6293224"/>
            <a:ext cx="2280902" cy="662766"/>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E1EFD8"/>
            </a:gs>
            <a:gs pos="23902">
              <a:srgbClr val="D6EACA"/>
            </a:gs>
            <a:gs pos="33000">
              <a:srgbClr val="BDDCA8"/>
            </a:gs>
            <a:gs pos="44250">
              <a:srgbClr val="BEDCAA"/>
            </a:gs>
            <a:gs pos="83000">
              <a:srgbClr val="BDDCA8"/>
            </a:gs>
            <a:gs pos="100000">
              <a:srgbClr val="D3E7C5"/>
            </a:gs>
          </a:gsLst>
          <a:lin ang="5400000" scaled="0"/>
        </a:gradFill>
      </p:bgPr>
    </p:bg>
    <p:spTree>
      <p:nvGrpSpPr>
        <p:cNvPr id="93" name="Shape 93"/>
        <p:cNvGrpSpPr/>
        <p:nvPr/>
      </p:nvGrpSpPr>
      <p:grpSpPr>
        <a:xfrm>
          <a:off x="0" y="0"/>
          <a:ext cx="0" cy="0"/>
          <a:chOff x="0" y="0"/>
          <a:chExt cx="0" cy="0"/>
        </a:xfrm>
      </p:grpSpPr>
      <p:sp>
        <p:nvSpPr>
          <p:cNvPr id="94" name="Google Shape;94;p1"/>
          <p:cNvSpPr txBox="1"/>
          <p:nvPr>
            <p:ph type="ctrTitle"/>
          </p:nvPr>
        </p:nvSpPr>
        <p:spPr>
          <a:xfrm>
            <a:off x="927463" y="1554480"/>
            <a:ext cx="8346540" cy="2496356"/>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lang="en-GB"/>
              <a:t>Intent,</a:t>
            </a:r>
            <a:br>
              <a:rPr lang="en-GB"/>
            </a:br>
            <a:r>
              <a:rPr lang="en-GB"/>
              <a:t>Implementation, </a:t>
            </a:r>
            <a:br>
              <a:rPr lang="en-GB"/>
            </a:br>
            <a:r>
              <a:rPr lang="en-GB"/>
              <a:t>&amp; Impact.</a:t>
            </a:r>
            <a:endParaRPr/>
          </a:p>
        </p:txBody>
      </p:sp>
      <p:sp>
        <p:nvSpPr>
          <p:cNvPr id="95" name="Google Shape;95;p1"/>
          <p:cNvSpPr txBox="1"/>
          <p:nvPr>
            <p:ph idx="1" type="subTitle"/>
          </p:nvPr>
        </p:nvSpPr>
        <p:spPr>
          <a:xfrm>
            <a:off x="1084217" y="4050833"/>
            <a:ext cx="8189786" cy="1096899"/>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GB" sz="2800"/>
              <a:t>Subject: FRENCH</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2"/>
          <p:cNvSpPr txBox="1"/>
          <p:nvPr>
            <p:ph idx="1" type="body"/>
          </p:nvPr>
        </p:nvSpPr>
        <p:spPr>
          <a:xfrm>
            <a:off x="378825" y="431075"/>
            <a:ext cx="3984300" cy="3369900"/>
          </a:xfrm>
          <a:prstGeom prst="rect">
            <a:avLst/>
          </a:prstGeom>
          <a:solidFill>
            <a:srgbClr val="E1EFD8"/>
          </a:solidFill>
          <a:ln cap="flat" cmpd="sng" w="38100">
            <a:solidFill>
              <a:srgbClr val="00B050"/>
            </a:solidFill>
            <a:prstDash val="solid"/>
            <a:round/>
            <a:headEnd len="sm" w="sm" type="none"/>
            <a:tailEnd len="sm" w="sm" type="none"/>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400"/>
              <a:buNone/>
            </a:pPr>
            <a:r>
              <a:rPr lang="en-GB" sz="2400"/>
              <a:t>Intent</a:t>
            </a:r>
            <a:endParaRPr sz="2400"/>
          </a:p>
          <a:p>
            <a:pPr indent="0" lvl="0" marL="0" rtl="0" algn="l">
              <a:lnSpc>
                <a:spcPct val="90000"/>
              </a:lnSpc>
              <a:spcBef>
                <a:spcPts val="0"/>
              </a:spcBef>
              <a:spcAft>
                <a:spcPts val="0"/>
              </a:spcAft>
              <a:buClr>
                <a:schemeClr val="dk1"/>
              </a:buClr>
              <a:buSzPts val="2400"/>
              <a:buNone/>
            </a:pPr>
            <a:r>
              <a:rPr b="1" lang="en-GB" sz="1000">
                <a:solidFill>
                  <a:srgbClr val="FF0000"/>
                </a:solidFill>
              </a:rPr>
              <a:t>Curriculum Design</a:t>
            </a:r>
            <a:r>
              <a:rPr lang="en-GB" sz="1000">
                <a:solidFill>
                  <a:srgbClr val="FF0000"/>
                </a:solidFill>
              </a:rPr>
              <a:t> </a:t>
            </a:r>
            <a:endParaRPr sz="1000">
              <a:solidFill>
                <a:srgbClr val="FF0000"/>
              </a:solidFill>
            </a:endParaRPr>
          </a:p>
          <a:p>
            <a:pPr indent="0" lvl="0" marL="0" rtl="0" algn="l">
              <a:lnSpc>
                <a:spcPct val="90000"/>
              </a:lnSpc>
              <a:spcBef>
                <a:spcPts val="0"/>
              </a:spcBef>
              <a:spcAft>
                <a:spcPts val="0"/>
              </a:spcAft>
              <a:buClr>
                <a:schemeClr val="dk1"/>
              </a:buClr>
              <a:buSzPts val="2400"/>
              <a:buNone/>
            </a:pPr>
            <a:r>
              <a:rPr lang="en-GB" sz="1000"/>
              <a:t>Our aim at Cottage Grove is to ensure that all pupils understand and respond to spoken and written language from a variety authentic sources. Children will be able to speak with increasing confidence, fluency and spontaneity, finding ways of communicating what they want to say, through discussion and asking questions.</a:t>
            </a:r>
            <a:endParaRPr sz="1000"/>
          </a:p>
          <a:p>
            <a:pPr indent="0" lvl="0" marL="0" rtl="0" algn="l">
              <a:lnSpc>
                <a:spcPct val="90000"/>
              </a:lnSpc>
              <a:spcBef>
                <a:spcPts val="0"/>
              </a:spcBef>
              <a:spcAft>
                <a:spcPts val="0"/>
              </a:spcAft>
              <a:buClr>
                <a:schemeClr val="dk1"/>
              </a:buClr>
              <a:buSzPts val="2400"/>
              <a:buNone/>
            </a:pPr>
            <a:r>
              <a:rPr b="1" lang="en-GB" sz="1000">
                <a:solidFill>
                  <a:srgbClr val="FF0000"/>
                </a:solidFill>
              </a:rPr>
              <a:t>Sequencing </a:t>
            </a:r>
            <a:endParaRPr b="1" sz="1000">
              <a:solidFill>
                <a:srgbClr val="FF0000"/>
              </a:solidFill>
            </a:endParaRPr>
          </a:p>
          <a:p>
            <a:pPr indent="0" lvl="0" marL="0" rtl="0" algn="l">
              <a:lnSpc>
                <a:spcPct val="90000"/>
              </a:lnSpc>
              <a:spcBef>
                <a:spcPts val="0"/>
              </a:spcBef>
              <a:spcAft>
                <a:spcPts val="0"/>
              </a:spcAft>
              <a:buClr>
                <a:schemeClr val="dk1"/>
              </a:buClr>
              <a:buSzPts val="2400"/>
              <a:buNone/>
            </a:pPr>
            <a:r>
              <a:rPr lang="en-GB" sz="1000"/>
              <a:t>At Cottage Grove they will have the opportunity to continuously improve the accuracy of they pronunciation and intonation. Children can write at varying length and for different purposes, using the variety of grammatical structures that they have learnt. Children will be able to discover and develop an appreciation for the French language.</a:t>
            </a:r>
            <a:endParaRPr sz="1000"/>
          </a:p>
          <a:p>
            <a:pPr indent="0" lvl="0" marL="0" rtl="0" algn="l">
              <a:lnSpc>
                <a:spcPct val="90000"/>
              </a:lnSpc>
              <a:spcBef>
                <a:spcPts val="0"/>
              </a:spcBef>
              <a:spcAft>
                <a:spcPts val="0"/>
              </a:spcAft>
              <a:buClr>
                <a:schemeClr val="dk1"/>
              </a:buClr>
              <a:buSzPts val="2400"/>
              <a:buNone/>
            </a:pPr>
            <a:r>
              <a:rPr b="1" lang="en-GB" sz="1000">
                <a:solidFill>
                  <a:srgbClr val="FF0000"/>
                </a:solidFill>
              </a:rPr>
              <a:t>Disciplinary Knowledge</a:t>
            </a:r>
            <a:endParaRPr b="1" sz="1000">
              <a:solidFill>
                <a:srgbClr val="FF0000"/>
              </a:solidFill>
            </a:endParaRPr>
          </a:p>
          <a:p>
            <a:pPr indent="0" lvl="0" marL="0" rtl="0" algn="l">
              <a:lnSpc>
                <a:spcPct val="90000"/>
              </a:lnSpc>
              <a:spcBef>
                <a:spcPts val="0"/>
              </a:spcBef>
              <a:spcAft>
                <a:spcPts val="0"/>
              </a:spcAft>
              <a:buClr>
                <a:schemeClr val="dk1"/>
              </a:buClr>
              <a:buSzPts val="2400"/>
              <a:buNone/>
            </a:pPr>
            <a:r>
              <a:rPr lang="en-GB" sz="1000"/>
              <a:t>Many of our children are bilingual learners, which is encouraged and celebrated. By learning French we intend to not only provide learners with the opportunity to learn a new language but also unify our cohort in a new learning experience. </a:t>
            </a:r>
            <a:endParaRPr sz="1000"/>
          </a:p>
          <a:p>
            <a:pPr indent="0" lvl="0" marL="0" rtl="0" algn="l">
              <a:lnSpc>
                <a:spcPct val="90000"/>
              </a:lnSpc>
              <a:spcBef>
                <a:spcPts val="0"/>
              </a:spcBef>
              <a:spcAft>
                <a:spcPts val="0"/>
              </a:spcAft>
              <a:buClr>
                <a:schemeClr val="dk1"/>
              </a:buClr>
              <a:buSzPts val="2400"/>
              <a:buNone/>
            </a:pPr>
            <a:r>
              <a:rPr b="1" lang="en-GB" sz="1000">
                <a:solidFill>
                  <a:srgbClr val="FF0000"/>
                </a:solidFill>
              </a:rPr>
              <a:t>Broad and Balanced</a:t>
            </a:r>
            <a:endParaRPr b="1" sz="1000">
              <a:solidFill>
                <a:srgbClr val="FF0000"/>
              </a:solidFill>
            </a:endParaRPr>
          </a:p>
          <a:p>
            <a:pPr indent="0" lvl="0" marL="0" rtl="0" algn="l">
              <a:lnSpc>
                <a:spcPct val="90000"/>
              </a:lnSpc>
              <a:spcBef>
                <a:spcPts val="0"/>
              </a:spcBef>
              <a:spcAft>
                <a:spcPts val="0"/>
              </a:spcAft>
              <a:buClr>
                <a:schemeClr val="dk1"/>
              </a:buClr>
              <a:buSzPts val="2400"/>
              <a:buNone/>
            </a:pPr>
            <a:r>
              <a:rPr lang="en-GB" sz="1000"/>
              <a:t>Our lessons are designed to cover a wide range of topics that that where possible cross curricular links can be made. French activities  are also incorporated in our whole school curriculum days.</a:t>
            </a:r>
            <a:endParaRPr sz="1000"/>
          </a:p>
          <a:p>
            <a:pPr indent="0" lvl="0" marL="0" rtl="0" algn="l">
              <a:lnSpc>
                <a:spcPct val="90000"/>
              </a:lnSpc>
              <a:spcBef>
                <a:spcPts val="1000"/>
              </a:spcBef>
              <a:spcAft>
                <a:spcPts val="0"/>
              </a:spcAft>
              <a:buClr>
                <a:schemeClr val="dk1"/>
              </a:buClr>
              <a:buSzPts val="1200"/>
              <a:buNone/>
            </a:pPr>
            <a:r>
              <a:t/>
            </a:r>
            <a:endParaRPr sz="1100"/>
          </a:p>
        </p:txBody>
      </p:sp>
      <p:sp>
        <p:nvSpPr>
          <p:cNvPr id="101" name="Google Shape;101;p2"/>
          <p:cNvSpPr txBox="1"/>
          <p:nvPr/>
        </p:nvSpPr>
        <p:spPr>
          <a:xfrm>
            <a:off x="4572000" y="431075"/>
            <a:ext cx="6048000" cy="3760200"/>
          </a:xfrm>
          <a:prstGeom prst="rect">
            <a:avLst/>
          </a:prstGeom>
          <a:solidFill>
            <a:srgbClr val="E1EFD8"/>
          </a:solidFill>
          <a:ln cap="flat" cmpd="sng" w="38100">
            <a:solidFill>
              <a:srgbClr val="00B05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accent1"/>
              </a:buClr>
              <a:buSzPts val="1920"/>
              <a:buFont typeface="Noto Sans Symbols"/>
              <a:buNone/>
            </a:pPr>
            <a:r>
              <a:rPr b="0" i="0" lang="en-GB" sz="2400" u="none" cap="none" strike="noStrike">
                <a:solidFill>
                  <a:srgbClr val="3F3F3F"/>
                </a:solidFill>
                <a:latin typeface="Calibri"/>
                <a:ea typeface="Calibri"/>
                <a:cs typeface="Calibri"/>
                <a:sym typeface="Calibri"/>
              </a:rPr>
              <a:t>Implementation</a:t>
            </a:r>
            <a:endParaRPr b="0" i="0" sz="2400" u="none" cap="none" strike="noStrike">
              <a:solidFill>
                <a:srgbClr val="3F3F3F"/>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rPr b="1" i="0" lang="en-GB" sz="1000" u="none" cap="none" strike="noStrike">
                <a:solidFill>
                  <a:srgbClr val="FF0000"/>
                </a:solidFill>
                <a:latin typeface="Calibri"/>
                <a:ea typeface="Calibri"/>
                <a:cs typeface="Calibri"/>
                <a:sym typeface="Calibri"/>
              </a:rPr>
              <a:t>Teacher knowledge</a:t>
            </a:r>
            <a:endParaRPr b="1" i="0" sz="10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rPr b="0" i="0" lang="en-GB" sz="1000" u="none" cap="none" strike="noStrike">
                <a:solidFill>
                  <a:srgbClr val="393F44"/>
                </a:solidFill>
                <a:latin typeface="Calibri"/>
                <a:ea typeface="Calibri"/>
                <a:cs typeface="Calibri"/>
                <a:sym typeface="Calibri"/>
              </a:rPr>
              <a:t>All classes will have access to a very high-quality foreign languages curriculum using the Language Angels scheme of work and resources. This will progressively develop pupil skills in foreign languages through regularly taught and well-planned weekly lessons in KS2</a:t>
            </a:r>
            <a:r>
              <a:rPr b="0" i="0" lang="en-GB" sz="900" u="none" cap="none" strike="noStrike">
                <a:solidFill>
                  <a:srgbClr val="393F44"/>
                </a:solidFill>
                <a:latin typeface="Calibri"/>
                <a:ea typeface="Calibri"/>
                <a:cs typeface="Calibri"/>
                <a:sym typeface="Calibri"/>
              </a:rPr>
              <a:t> by teachers or PPA cover.</a:t>
            </a:r>
            <a:endParaRPr b="0" i="0" sz="600" u="none" cap="none" strike="noStrike">
              <a:solidFill>
                <a:srgbClr val="3F3F3F"/>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rPr b="1" i="0" lang="en-GB" sz="1000" u="none" cap="none" strike="noStrike">
                <a:solidFill>
                  <a:srgbClr val="FF0000"/>
                </a:solidFill>
                <a:latin typeface="Calibri"/>
                <a:ea typeface="Calibri"/>
                <a:cs typeface="Calibri"/>
                <a:sym typeface="Calibri"/>
              </a:rPr>
              <a:t>Teacher delivery</a:t>
            </a:r>
            <a:endParaRPr b="1" i="0" sz="10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rPr b="0" i="0" lang="en-GB" sz="1000" u="none" cap="none" strike="noStrike">
                <a:solidFill>
                  <a:srgbClr val="3F3F3F"/>
                </a:solidFill>
                <a:latin typeface="Calibri"/>
                <a:ea typeface="Calibri"/>
                <a:cs typeface="Calibri"/>
                <a:sym typeface="Calibri"/>
              </a:rPr>
              <a:t>Our french lessons are taught discreetly throughout the year and written work is captured in dedicated french books which are then passed onto new years groups at the end of the year to allow continuity. This also shows the ongoing progression of skills and attainment. Due to our close links with local Universities, we have been able to provide our children with the fantastic opportunity to work with and learn from french speaking specialists.</a:t>
            </a:r>
            <a:endParaRPr b="0" i="0" sz="1000" u="none" cap="none" strike="noStrike">
              <a:solidFill>
                <a:srgbClr val="3F3F3F"/>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rPr b="1" i="0" lang="en-GB" sz="1000" u="none" cap="none" strike="noStrike">
                <a:solidFill>
                  <a:srgbClr val="FF0000"/>
                </a:solidFill>
                <a:latin typeface="Calibri"/>
                <a:ea typeface="Calibri"/>
                <a:cs typeface="Calibri"/>
                <a:sym typeface="Calibri"/>
              </a:rPr>
              <a:t>Transference of knowledge</a:t>
            </a:r>
            <a:endParaRPr b="1" i="0" sz="10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rPr b="0" i="0" lang="en-GB" sz="1000" u="none" cap="none" strike="noStrike">
                <a:solidFill>
                  <a:srgbClr val="3F3F3F"/>
                </a:solidFill>
                <a:latin typeface="Calibri"/>
                <a:ea typeface="Calibri"/>
                <a:cs typeface="Calibri"/>
                <a:sym typeface="Calibri"/>
              </a:rPr>
              <a:t>Throughout the year, children are immersed in the French language through different topics, such as animals, colours and parts of the body. In the initial stage, children learn about the topic through listening and responding sessions where they develop their pronunciation skills through songs, rhymes and stories. From this starting point, our children are encouraged to use these skills practically with partners and small groups before recording in their books. This enables them to translate the confidence gained from the spoken language into written form. </a:t>
            </a:r>
            <a:endParaRPr b="0" i="0" sz="1000" u="none" cap="none" strike="noStrike">
              <a:solidFill>
                <a:srgbClr val="3F3F3F"/>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rPr b="1" i="0" lang="en-GB" sz="1000" u="none" cap="none" strike="noStrike">
                <a:solidFill>
                  <a:srgbClr val="FF0000"/>
                </a:solidFill>
                <a:latin typeface="Calibri"/>
                <a:ea typeface="Calibri"/>
                <a:cs typeface="Calibri"/>
                <a:sym typeface="Calibri"/>
              </a:rPr>
              <a:t>Use of assessment</a:t>
            </a:r>
            <a:endParaRPr b="1" i="0" sz="10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rPr b="0" i="0" lang="en-GB" sz="1000" u="none" cap="none" strike="noStrike">
                <a:solidFill>
                  <a:srgbClr val="3F3F3F"/>
                </a:solidFill>
                <a:latin typeface="Calibri"/>
                <a:ea typeface="Calibri"/>
                <a:cs typeface="Calibri"/>
                <a:sym typeface="Calibri"/>
              </a:rPr>
              <a:t>Formative assessment is used throughout the lessons for speaking, listening, reading and writing to identify misconceptions so that they can be addressed at the point of learning.</a:t>
            </a:r>
            <a:endParaRPr b="0" i="0" sz="1000" u="none" cap="none" strike="noStrike">
              <a:solidFill>
                <a:srgbClr val="3F3F3F"/>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rPr b="1" i="0" lang="en-GB" sz="1000" u="none" cap="none" strike="noStrike">
                <a:solidFill>
                  <a:srgbClr val="FF0000"/>
                </a:solidFill>
                <a:latin typeface="Calibri"/>
                <a:ea typeface="Calibri"/>
                <a:cs typeface="Calibri"/>
                <a:sym typeface="Calibri"/>
              </a:rPr>
              <a:t>Focus on key knowledge (rather than too much information)</a:t>
            </a:r>
            <a:endParaRPr b="1" i="0" sz="10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rPr b="0" i="0" lang="en-GB" sz="1000" u="none" cap="none" strike="noStrike">
                <a:solidFill>
                  <a:schemeClr val="dk1"/>
                </a:solidFill>
                <a:latin typeface="Calibri"/>
                <a:ea typeface="Calibri"/>
                <a:cs typeface="Calibri"/>
                <a:sym typeface="Calibri"/>
              </a:rPr>
              <a:t>Key focus throughout the progression of lessons across KS2 with be the speaking, listening, reading and writing skills.</a:t>
            </a:r>
            <a:endParaRPr b="0" i="0" sz="1000" u="none" cap="none" strike="noStrike">
              <a:solidFill>
                <a:schemeClr val="dk1"/>
              </a:solidFill>
              <a:latin typeface="Calibri"/>
              <a:ea typeface="Calibri"/>
              <a:cs typeface="Calibri"/>
              <a:sym typeface="Calibri"/>
            </a:endParaRPr>
          </a:p>
        </p:txBody>
      </p:sp>
      <p:sp>
        <p:nvSpPr>
          <p:cNvPr id="102" name="Google Shape;102;p2"/>
          <p:cNvSpPr txBox="1"/>
          <p:nvPr/>
        </p:nvSpPr>
        <p:spPr>
          <a:xfrm>
            <a:off x="2715900" y="4298025"/>
            <a:ext cx="8464800" cy="2324700"/>
          </a:xfrm>
          <a:prstGeom prst="rect">
            <a:avLst/>
          </a:prstGeom>
          <a:solidFill>
            <a:srgbClr val="E1EFD8"/>
          </a:solidFill>
          <a:ln cap="flat" cmpd="sng" w="38100">
            <a:solidFill>
              <a:srgbClr val="00B05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accent1"/>
              </a:buClr>
              <a:buSzPts val="1920"/>
              <a:buFont typeface="Noto Sans Symbols"/>
              <a:buNone/>
            </a:pPr>
            <a:r>
              <a:rPr b="0" i="0" lang="en-GB" sz="2400" u="none" cap="none" strike="noStrike">
                <a:solidFill>
                  <a:srgbClr val="3F3F3F"/>
                </a:solidFill>
                <a:latin typeface="Calibri"/>
                <a:ea typeface="Calibri"/>
                <a:cs typeface="Calibri"/>
                <a:sym typeface="Calibri"/>
              </a:rPr>
              <a:t>Impact</a:t>
            </a:r>
            <a:endParaRPr b="0" i="0" sz="2400" u="none" cap="none" strike="noStrike">
              <a:solidFill>
                <a:srgbClr val="3F3F3F"/>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rPr b="1" i="0" lang="en-GB" sz="1000" u="none" cap="none" strike="noStrike">
                <a:solidFill>
                  <a:srgbClr val="FF0000"/>
                </a:solidFill>
                <a:latin typeface="Calibri"/>
                <a:ea typeface="Calibri"/>
                <a:cs typeface="Calibri"/>
                <a:sym typeface="Calibri"/>
              </a:rPr>
              <a:t>Acquire knowledge and cultural capital</a:t>
            </a:r>
            <a:endParaRPr b="1" i="0" sz="10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rPr i="0" lang="en-GB" sz="1000" u="none" cap="none" strike="noStrike">
                <a:solidFill>
                  <a:srgbClr val="3F3F3F"/>
                </a:solidFill>
                <a:latin typeface="Calibri"/>
                <a:ea typeface="Calibri"/>
                <a:cs typeface="Calibri"/>
                <a:sym typeface="Calibri"/>
              </a:rPr>
              <a:t>Learning a foreign language is a liberation from insularity and provides an opening to other cultures. A high-quality languages education should foster pupils’ curiosity and deepen their understanding of the world. </a:t>
            </a:r>
            <a:endParaRPr i="0" sz="1000" u="none" cap="none" strike="noStrike">
              <a:solidFill>
                <a:srgbClr val="3F3F3F"/>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rPr b="1" i="0" lang="en-GB" sz="1000" u="none" cap="none" strike="noStrike">
                <a:solidFill>
                  <a:srgbClr val="FF0000"/>
                </a:solidFill>
                <a:latin typeface="Calibri"/>
                <a:ea typeface="Calibri"/>
                <a:cs typeface="Calibri"/>
                <a:sym typeface="Calibri"/>
              </a:rPr>
              <a:t>Produce work of high quality</a:t>
            </a:r>
            <a:endParaRPr b="1" i="0" sz="10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rPr i="0" lang="en-GB" sz="1000" u="none" cap="none" strike="noStrike">
                <a:solidFill>
                  <a:srgbClr val="3F3F3F"/>
                </a:solidFill>
                <a:latin typeface="Calibri"/>
                <a:ea typeface="Calibri"/>
                <a:cs typeface="Calibri"/>
                <a:sym typeface="Calibri"/>
              </a:rPr>
              <a:t>The teaching should enable pupils to express their ideas and thoughts in another language and to understand and respond to its speakers, both in speech and in writing. </a:t>
            </a:r>
            <a:endParaRPr i="0" sz="1000" u="none" cap="none" strike="noStrike">
              <a:solidFill>
                <a:srgbClr val="3F3F3F"/>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rPr b="1" i="0" lang="en-GB" sz="1000" u="none" cap="none" strike="noStrike">
                <a:solidFill>
                  <a:srgbClr val="FF0000"/>
                </a:solidFill>
                <a:latin typeface="Calibri"/>
                <a:ea typeface="Calibri"/>
                <a:cs typeface="Calibri"/>
                <a:sym typeface="Calibri"/>
              </a:rPr>
              <a:t>Make progress (know more, do more, and remember more)</a:t>
            </a:r>
            <a:endParaRPr b="1" i="0" sz="10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rPr i="0" lang="en-GB" sz="900" u="none" cap="none" strike="noStrike">
                <a:solidFill>
                  <a:srgbClr val="393F44"/>
                </a:solidFill>
                <a:latin typeface="Calibri"/>
                <a:ea typeface="Calibri"/>
                <a:cs typeface="Calibri"/>
                <a:sym typeface="Calibri"/>
              </a:rPr>
              <a:t>Pupils will continuously build on their previous knowledge as they progress in their foreign language learning journey through the primary phase. Previous language will be recycled, revised, recalled and consolidated whenever possible and appropriate.</a:t>
            </a:r>
            <a:endParaRPr i="0" sz="600" u="none" cap="none" strike="noStrike">
              <a:solidFill>
                <a:srgbClr val="3F3F3F"/>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rPr b="1" i="0" lang="en-GB" sz="900" u="none" cap="none" strike="noStrike">
                <a:solidFill>
                  <a:srgbClr val="FF0000"/>
                </a:solidFill>
                <a:latin typeface="Calibri"/>
                <a:ea typeface="Calibri"/>
                <a:cs typeface="Calibri"/>
                <a:sym typeface="Calibri"/>
              </a:rPr>
              <a:t>Be prepared for the next stage of their education</a:t>
            </a:r>
            <a:endParaRPr b="1" i="0" sz="9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rPr i="0" lang="en-GB" sz="1000" u="none" cap="none" strike="noStrike">
                <a:solidFill>
                  <a:srgbClr val="3F3F3F"/>
                </a:solidFill>
                <a:latin typeface="Calibri"/>
                <a:ea typeface="Calibri"/>
                <a:cs typeface="Calibri"/>
                <a:sym typeface="Calibri"/>
              </a:rPr>
              <a:t>It also provides opportunities for them to communicate for practical purposes, learn new ways of thinking and read great literature in the original language. Language teaching should provide the foundation for learning further languages, equipping pupils to study and work in other countries</a:t>
            </a:r>
            <a:endParaRPr i="0" sz="1000" u="none" cap="none" strike="noStrike">
              <a:solidFill>
                <a:srgbClr val="3F3F3F"/>
              </a:solidFill>
              <a:latin typeface="Calibri"/>
              <a:ea typeface="Calibri"/>
              <a:cs typeface="Calibri"/>
              <a:sym typeface="Calibri"/>
            </a:endParaRPr>
          </a:p>
        </p:txBody>
      </p:sp>
      <p:pic>
        <p:nvPicPr>
          <p:cNvPr id="103" name="Google Shape;103;p2"/>
          <p:cNvPicPr preferRelativeResize="0"/>
          <p:nvPr/>
        </p:nvPicPr>
        <p:blipFill rotWithShape="1">
          <a:blip r:embed="rId3">
            <a:alphaModFix/>
          </a:blip>
          <a:srcRect b="0" l="0" r="0" t="0"/>
          <a:stretch/>
        </p:blipFill>
        <p:spPr>
          <a:xfrm>
            <a:off x="378825" y="4191275"/>
            <a:ext cx="2157175" cy="1725750"/>
          </a:xfrm>
          <a:prstGeom prst="rect">
            <a:avLst/>
          </a:prstGeom>
          <a:noFill/>
          <a:ln>
            <a:noFill/>
          </a:ln>
        </p:spPr>
      </p:pic>
      <p:pic>
        <p:nvPicPr>
          <p:cNvPr id="104" name="Google Shape;104;p2"/>
          <p:cNvPicPr preferRelativeResize="0"/>
          <p:nvPr/>
        </p:nvPicPr>
        <p:blipFill rotWithShape="1">
          <a:blip r:embed="rId4">
            <a:alphaModFix/>
          </a:blip>
          <a:srcRect b="0" l="0" r="0" t="0"/>
          <a:stretch/>
        </p:blipFill>
        <p:spPr>
          <a:xfrm>
            <a:off x="10905178" y="823206"/>
            <a:ext cx="1208313" cy="3144614"/>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D192B82D3F67F41A6B94973F7549371" ma:contentTypeVersion="9" ma:contentTypeDescription="Create a new document." ma:contentTypeScope="" ma:versionID="af52ef09b702fd49c16b9548875a9b73">
  <xsd:schema xmlns:xsd="http://www.w3.org/2001/XMLSchema" xmlns:xs="http://www.w3.org/2001/XMLSchema" xmlns:p="http://schemas.microsoft.com/office/2006/metadata/properties" xmlns:ns2="805638c3-53f2-4c1f-b92b-5db1f8885a2e" targetNamespace="http://schemas.microsoft.com/office/2006/metadata/properties" ma:root="true" ma:fieldsID="84a02098b53aab8c165eee064601e428" ns2:_="">
    <xsd:import namespace="805638c3-53f2-4c1f-b92b-5db1f8885a2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05638c3-53f2-4c1f-b92b-5db1f8885a2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88b325b-0195-4dcf-b143-343336abd763" ma:termSetId="09814cd3-568e-fe90-9814-8d621ff8fb84" ma:anchorId="fba54fb3-c3e1-fe81-a776-ca4b69148c4d" ma:open="true" ma:isKeyword="false">
      <xsd:complexType>
        <xsd:sequence>
          <xsd:element ref="pc:Terms" minOccurs="0" maxOccurs="1"/>
        </xsd:sequence>
      </xsd:complex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805638c3-53f2-4c1f-b92b-5db1f8885a2e">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378E4D1-B10F-4EAC-925A-7FF299F2AD1F}"/>
</file>

<file path=customXml/itemProps2.xml><?xml version="1.0" encoding="utf-8"?>
<ds:datastoreItem xmlns:ds="http://schemas.openxmlformats.org/officeDocument/2006/customXml" ds:itemID="{E087D0EC-9B7B-4371-B35C-461F4123BD57}"/>
</file>

<file path=customXml/itemProps3.xml><?xml version="1.0" encoding="utf-8"?>
<ds:datastoreItem xmlns:ds="http://schemas.openxmlformats.org/officeDocument/2006/customXml" ds:itemID="{BE733B8C-A8AD-40C6-828A-1DF3733D6F6D}"/>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0x0101007D192B82D3F67F41A6B94973F7549371</vt:lpwstr>
  </property>
  <property fmtid="{D5CDD505-2E9C-101B-9397-08002B2CF9AE}" pid="3" name="Order">
    <vt:r8>83900</vt:r8>
  </property>
  <property fmtid="{D5CDD505-2E9C-101B-9397-08002B2CF9AE}" pid="4" name="xd_ProgID">
    <vt:lpwstr/>
  </property>
  <property fmtid="{D5CDD505-2E9C-101B-9397-08002B2CF9AE}" pid="5" name="MediaServiceImageTags">
    <vt:lpwstr/>
  </property>
  <property fmtid="{D5CDD505-2E9C-101B-9397-08002B2CF9AE}" pid="6" name="MigrationSourceID">
    <vt:lpwstr>1-6bw-2Lz6wq1-TPmkJr_gvqsLxEdf287</vt:lpwstr>
  </property>
  <property fmtid="{D5CDD505-2E9C-101B-9397-08002B2CF9AE}" pid="7" name="_SourceUrl">
    <vt:lpwstr/>
  </property>
  <property fmtid="{D5CDD505-2E9C-101B-9397-08002B2CF9AE}" pid="8" name="_SharedFileIndex">
    <vt:lpwstr/>
  </property>
  <property fmtid="{D5CDD505-2E9C-101B-9397-08002B2CF9AE}" pid="9" name="ComplianceAssetId">
    <vt:lpwstr/>
  </property>
  <property fmtid="{D5CDD505-2E9C-101B-9397-08002B2CF9AE}" pid="10" name="TemplateUrl">
    <vt:lpwstr/>
  </property>
  <property fmtid="{D5CDD505-2E9C-101B-9397-08002B2CF9AE}" pid="11" name="_ExtendedDescription">
    <vt:lpwstr/>
  </property>
  <property fmtid="{D5CDD505-2E9C-101B-9397-08002B2CF9AE}" pid="12" name="TriggerFlowInfo">
    <vt:lpwstr/>
  </property>
  <property fmtid="{D5CDD505-2E9C-101B-9397-08002B2CF9AE}" pid="13" name="xd_Signature">
    <vt:bool>false</vt:bool>
  </property>
</Properties>
</file>