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sldIdLst>
    <p:sldId id="256" r:id="rId2"/>
    <p:sldId id="257" r:id="rId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snapToGrid="0">
      <p:cViewPr varScale="1">
        <p:scale>
          <a:sx n="115" d="100"/>
          <a:sy n="115" d="100"/>
        </p:scale>
        <p:origin x="40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10" Type="http://schemas.openxmlformats.org/officeDocument/2006/relationships/customXml" Target="../customXml/item3.xml"/><Relationship Id="rId4" Type="http://schemas.openxmlformats.org/officeDocument/2006/relationships/presProps" Target="presProps.xml"/><Relationship Id="rId9"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86910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622741" y="63126"/>
            <a:ext cx="501650" cy="501650"/>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6293224"/>
            <a:ext cx="2280902" cy="662766"/>
          </a:xfrm>
          <a:prstGeom prst="rect">
            <a:avLst/>
          </a:prstGeom>
        </p:spPr>
      </p:pic>
    </p:spTree>
    <p:extLst>
      <p:ext uri="{BB962C8B-B14F-4D97-AF65-F5344CB8AC3E}">
        <p14:creationId xmlns:p14="http://schemas.microsoft.com/office/powerpoint/2010/main" val="3772065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32410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78836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B712588-04B1-427B-82EE-E8DB90309F08}" type="datetimeFigureOut">
              <a:rPr lang="en-US" smtClean="0"/>
              <a:t>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3999167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71463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11066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5700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954095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47602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C6B4A9-1611-4792-9094-5F34BCA07E0B}" type="datetimeFigureOut">
              <a:rPr lang="en-US" smtClean="0"/>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199808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40638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1/10/2022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1398623" y="63126"/>
            <a:ext cx="725768" cy="725768"/>
          </a:xfrm>
          <a:prstGeom prst="rect">
            <a:avLst/>
          </a:prstGeom>
        </p:spPr>
      </p:pic>
      <p:pic>
        <p:nvPicPr>
          <p:cNvPr id="8" name="Picture 7"/>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0" y="6293224"/>
            <a:ext cx="2280902" cy="662766"/>
          </a:xfrm>
          <a:prstGeom prst="rect">
            <a:avLst/>
          </a:prstGeom>
        </p:spPr>
      </p:pic>
    </p:spTree>
    <p:extLst>
      <p:ext uri="{BB962C8B-B14F-4D97-AF65-F5344CB8AC3E}">
        <p14:creationId xmlns:p14="http://schemas.microsoft.com/office/powerpoint/2010/main" val="1912644218"/>
      </p:ext>
    </p:extLst>
  </p:cSld>
  <p:clrMap bg1="lt1" tx1="dk1" bg2="lt2" tx2="dk2" accent1="accent1" accent2="accent2" accent3="accent3" accent4="accent4" accent5="accent5" accent6="accent6" hlink="hlink" folHlink="folHlink"/>
  <p:sldLayoutIdLst>
    <p:sldLayoutId id="2147483669" r:id="rId1"/>
    <p:sldLayoutId id="2147483680"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3.xml"/><Relationship Id="rId5" Type="http://schemas.microsoft.com/office/2007/relationships/hdphoto" Target="../media/hdphoto2.wdp"/><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23902">
              <a:srgbClr val="D6EACA"/>
            </a:gs>
            <a:gs pos="0">
              <a:schemeClr val="accent6">
                <a:lumMod val="20000"/>
                <a:lumOff val="80000"/>
              </a:schemeClr>
            </a:gs>
            <a:gs pos="44250">
              <a:srgbClr val="BEDCAA"/>
            </a:gs>
            <a:gs pos="33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27463" y="1554480"/>
            <a:ext cx="8346540" cy="2496356"/>
          </a:xfrm>
        </p:spPr>
        <p:txBody>
          <a:bodyPr>
            <a:normAutofit fontScale="90000"/>
          </a:bodyPr>
          <a:lstStyle/>
          <a:p>
            <a:pPr algn="l"/>
            <a:r>
              <a:rPr lang="en-GB" dirty="0"/>
              <a:t>Intent,</a:t>
            </a:r>
            <a:br>
              <a:rPr lang="en-GB" dirty="0"/>
            </a:br>
            <a:r>
              <a:rPr lang="en-GB" dirty="0"/>
              <a:t>Implementation, </a:t>
            </a:r>
            <a:br>
              <a:rPr lang="en-GB" dirty="0"/>
            </a:br>
            <a:r>
              <a:rPr lang="en-GB" dirty="0"/>
              <a:t>&amp; Impact.</a:t>
            </a:r>
          </a:p>
        </p:txBody>
      </p:sp>
      <p:sp>
        <p:nvSpPr>
          <p:cNvPr id="3" name="Subtitle 2"/>
          <p:cNvSpPr>
            <a:spLocks noGrp="1"/>
          </p:cNvSpPr>
          <p:nvPr>
            <p:ph type="subTitle" idx="1"/>
          </p:nvPr>
        </p:nvSpPr>
        <p:spPr>
          <a:xfrm>
            <a:off x="1084217" y="4050833"/>
            <a:ext cx="8189786" cy="1096899"/>
          </a:xfrm>
        </p:spPr>
        <p:txBody>
          <a:bodyPr>
            <a:normAutofit/>
          </a:bodyPr>
          <a:lstStyle/>
          <a:p>
            <a:pPr algn="l"/>
            <a:r>
              <a:rPr lang="en-GB" sz="2800" dirty="0"/>
              <a:t>Subject:</a:t>
            </a:r>
          </a:p>
        </p:txBody>
      </p:sp>
    </p:spTree>
    <p:extLst>
      <p:ext uri="{BB962C8B-B14F-4D97-AF65-F5344CB8AC3E}">
        <p14:creationId xmlns:p14="http://schemas.microsoft.com/office/powerpoint/2010/main" val="1700549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823" y="431075"/>
            <a:ext cx="3984172" cy="3143398"/>
          </a:xfrm>
          <a:solidFill>
            <a:schemeClr val="accent6">
              <a:lumMod val="20000"/>
              <a:lumOff val="80000"/>
            </a:schemeClr>
          </a:solidFill>
          <a:ln w="38100">
            <a:solidFill>
              <a:srgbClr val="00B050"/>
            </a:solidFill>
          </a:ln>
        </p:spPr>
        <p:txBody>
          <a:bodyPr>
            <a:noAutofit/>
          </a:bodyPr>
          <a:lstStyle/>
          <a:p>
            <a:pPr marL="0" indent="0">
              <a:buNone/>
            </a:pPr>
            <a:r>
              <a:rPr lang="en-GB" sz="2400" dirty="0">
                <a:cs typeface="Arial" panose="020B0604020202020204" pitchFamily="34" charset="0"/>
              </a:rPr>
              <a:t>Intent</a:t>
            </a:r>
          </a:p>
          <a:p>
            <a:pPr marL="0" indent="0">
              <a:buNone/>
            </a:pPr>
            <a:r>
              <a:rPr lang="en-GB" sz="1200" dirty="0" smtClean="0"/>
              <a:t>By the end of EYFS we want our children to be confident and competent writers. </a:t>
            </a:r>
          </a:p>
          <a:p>
            <a:pPr marL="0" indent="0">
              <a:buNone/>
            </a:pPr>
            <a:r>
              <a:rPr lang="en-GB" sz="1200" dirty="0" smtClean="0"/>
              <a:t>Handwriting-we want children to develop a tripod pencil grip and form their letters correctly to ensure they are ready to write in a joined and legible style.</a:t>
            </a:r>
          </a:p>
          <a:p>
            <a:pPr marL="0" indent="0">
              <a:buNone/>
            </a:pPr>
            <a:r>
              <a:rPr lang="en-GB" sz="1200" dirty="0" smtClean="0"/>
              <a:t>Spelling-by the end of Year R most children will have been taught up to the end of Phase 3 in phonics. We want children to apply their phonics knowledge in their writing and use phonetically plausible spellings. They will also spell some common exception words correctly.</a:t>
            </a:r>
          </a:p>
          <a:p>
            <a:pPr marL="0" indent="0">
              <a:buNone/>
            </a:pPr>
            <a:r>
              <a:rPr lang="en-GB" sz="1200" dirty="0" smtClean="0"/>
              <a:t>Writing- We want children to be writing simple sentences that can be read by others using their developing vocabulary and knowledge of stories and other narratives.</a:t>
            </a:r>
          </a:p>
        </p:txBody>
      </p:sp>
      <p:sp>
        <p:nvSpPr>
          <p:cNvPr id="4" name="Content Placeholder 2"/>
          <p:cNvSpPr txBox="1">
            <a:spLocks/>
          </p:cNvSpPr>
          <p:nvPr/>
        </p:nvSpPr>
        <p:spPr>
          <a:xfrm>
            <a:off x="4572000" y="431075"/>
            <a:ext cx="6048103" cy="4441372"/>
          </a:xfrm>
          <a:prstGeom prst="rect">
            <a:avLst/>
          </a:prstGeom>
          <a:solidFill>
            <a:schemeClr val="accent6">
              <a:lumMod val="20000"/>
              <a:lumOff val="80000"/>
            </a:schemeClr>
          </a:solidFill>
          <a:ln w="38100">
            <a:solidFill>
              <a:srgbClr val="00B050"/>
            </a:solidFill>
          </a:ln>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400" dirty="0">
                <a:cs typeface="Arial" panose="020B0604020202020204" pitchFamily="34" charset="0"/>
              </a:rPr>
              <a:t>Implementation</a:t>
            </a:r>
          </a:p>
          <a:p>
            <a:pPr marL="0" lvl="0" indent="0">
              <a:spcBef>
                <a:spcPts val="0"/>
              </a:spcBef>
              <a:buNone/>
            </a:pPr>
            <a:r>
              <a:rPr lang="en-GB" sz="1200" b="1" dirty="0">
                <a:solidFill>
                  <a:schemeClr val="dk1"/>
                </a:solidFill>
                <a:ea typeface="Calibri"/>
                <a:cs typeface="Calibri"/>
                <a:sym typeface="Calibri"/>
              </a:rPr>
              <a:t>Nursery - </a:t>
            </a:r>
            <a:r>
              <a:rPr lang="en-GB" sz="1200" dirty="0">
                <a:solidFill>
                  <a:schemeClr val="dk1"/>
                </a:solidFill>
                <a:ea typeface="Calibri"/>
                <a:cs typeface="Calibri"/>
                <a:sym typeface="Calibri"/>
              </a:rPr>
              <a:t>The children have lots of opportunities to mark-make on a large and small scale and are encouraged to give meaning to the marks they make.  They have access to gross and fine motor provision, including daily disco dough gym, to strengthen and develop their muscles in preparation for writing.  Children’s pencil grips are regularly assessed and they are supported to move through various grips from a palm to a tripod grip.</a:t>
            </a:r>
          </a:p>
          <a:p>
            <a:pPr marL="0" lvl="0" indent="0">
              <a:spcBef>
                <a:spcPts val="0"/>
              </a:spcBef>
              <a:buNone/>
            </a:pPr>
            <a:endParaRPr lang="en-GB" sz="1200" b="1" u="sng" dirty="0">
              <a:solidFill>
                <a:schemeClr val="dk1"/>
              </a:solidFill>
              <a:ea typeface="Calibri"/>
              <a:cs typeface="Calibri"/>
              <a:sym typeface="Calibri"/>
            </a:endParaRPr>
          </a:p>
          <a:p>
            <a:pPr marL="0" lvl="0" indent="0">
              <a:spcBef>
                <a:spcPts val="0"/>
              </a:spcBef>
              <a:buNone/>
            </a:pPr>
            <a:r>
              <a:rPr lang="en-GB" sz="1200" b="1" dirty="0">
                <a:solidFill>
                  <a:schemeClr val="dk1"/>
                </a:solidFill>
                <a:ea typeface="Calibri"/>
                <a:cs typeface="Calibri"/>
                <a:sym typeface="Calibri"/>
              </a:rPr>
              <a:t>Handwriting - </a:t>
            </a:r>
            <a:r>
              <a:rPr lang="en-GB" sz="1200" dirty="0">
                <a:solidFill>
                  <a:schemeClr val="dk1"/>
                </a:solidFill>
                <a:ea typeface="Calibri"/>
                <a:cs typeface="Calibri"/>
                <a:sym typeface="Calibri"/>
              </a:rPr>
              <a:t>Handwriting and letter formation are taught alongside phonics so that children understand how letters are correctly formed.  Children are taught </a:t>
            </a:r>
            <a:r>
              <a:rPr lang="en-GB" sz="1200" dirty="0" err="1">
                <a:solidFill>
                  <a:schemeClr val="dk1"/>
                </a:solidFill>
                <a:ea typeface="Calibri"/>
                <a:cs typeface="Calibri"/>
                <a:sym typeface="Calibri"/>
              </a:rPr>
              <a:t>precursive</a:t>
            </a:r>
            <a:r>
              <a:rPr lang="en-GB" sz="1200" dirty="0">
                <a:solidFill>
                  <a:schemeClr val="dk1"/>
                </a:solidFill>
                <a:ea typeface="Calibri"/>
                <a:cs typeface="Calibri"/>
                <a:sym typeface="Calibri"/>
              </a:rPr>
              <a:t>, with lead outs as appropriate.  They have access to gross and fine motor provision to strengthen and develop their muscles in preparation for writing.  Children’s pencil grips are regularly assessed and interventions are put in place to support children to establish a tripod grip.</a:t>
            </a:r>
            <a:endParaRPr lang="en-GB" sz="1200" dirty="0"/>
          </a:p>
          <a:p>
            <a:pPr marL="0" lvl="0" indent="0">
              <a:spcBef>
                <a:spcPts val="0"/>
              </a:spcBef>
              <a:buNone/>
            </a:pPr>
            <a:endParaRPr lang="en-GB" sz="1200" dirty="0">
              <a:solidFill>
                <a:schemeClr val="dk1"/>
              </a:solidFill>
              <a:ea typeface="Calibri"/>
              <a:cs typeface="Calibri"/>
              <a:sym typeface="Calibri"/>
            </a:endParaRPr>
          </a:p>
          <a:p>
            <a:pPr marL="0" lvl="0" indent="0">
              <a:spcBef>
                <a:spcPts val="0"/>
              </a:spcBef>
              <a:buNone/>
            </a:pPr>
            <a:r>
              <a:rPr lang="en-GB" sz="1200" b="1" dirty="0">
                <a:solidFill>
                  <a:schemeClr val="dk1"/>
                </a:solidFill>
                <a:ea typeface="Calibri"/>
                <a:cs typeface="Calibri"/>
                <a:sym typeface="Calibri"/>
              </a:rPr>
              <a:t>Spelling - </a:t>
            </a:r>
            <a:r>
              <a:rPr lang="en-GB" sz="1200" dirty="0">
                <a:solidFill>
                  <a:schemeClr val="dk1"/>
                </a:solidFill>
                <a:ea typeface="Calibri"/>
                <a:cs typeface="Calibri"/>
                <a:sym typeface="Calibri"/>
              </a:rPr>
              <a:t>is taught through daily phonics sessions.  To begin with, children are encouraged to use initial sounds and then move onto dominant sounds in their writing.  Towards the end of the year </a:t>
            </a:r>
            <a:r>
              <a:rPr lang="en-GB" sz="1200" dirty="0" smtClean="0">
                <a:solidFill>
                  <a:schemeClr val="dk1"/>
                </a:solidFill>
                <a:ea typeface="Calibri"/>
                <a:cs typeface="Calibri"/>
                <a:sym typeface="Calibri"/>
              </a:rPr>
              <a:t>children </a:t>
            </a:r>
            <a:r>
              <a:rPr lang="en-GB" sz="1200" dirty="0">
                <a:solidFill>
                  <a:schemeClr val="dk1"/>
                </a:solidFill>
                <a:ea typeface="Calibri"/>
                <a:cs typeface="Calibri"/>
                <a:sym typeface="Calibri"/>
              </a:rPr>
              <a:t>are encouraged to </a:t>
            </a:r>
            <a:r>
              <a:rPr lang="en-GB" sz="1200" dirty="0" smtClean="0">
                <a:solidFill>
                  <a:schemeClr val="dk1"/>
                </a:solidFill>
                <a:ea typeface="Calibri"/>
                <a:cs typeface="Calibri"/>
                <a:sym typeface="Calibri"/>
              </a:rPr>
              <a:t>use </a:t>
            </a:r>
            <a:r>
              <a:rPr lang="en-GB" sz="1200" dirty="0">
                <a:solidFill>
                  <a:schemeClr val="dk1"/>
                </a:solidFill>
                <a:ea typeface="Calibri"/>
                <a:cs typeface="Calibri"/>
                <a:sym typeface="Calibri"/>
              </a:rPr>
              <a:t>phonetically plausible spellings and to spell ‘tricky’ words linked to the phonics phases correctly.</a:t>
            </a:r>
          </a:p>
          <a:p>
            <a:pPr marL="0" lvl="0" indent="0">
              <a:spcBef>
                <a:spcPts val="0"/>
              </a:spcBef>
              <a:buNone/>
            </a:pPr>
            <a:endParaRPr lang="en-GB" sz="1200" b="1" u="sng" dirty="0">
              <a:solidFill>
                <a:schemeClr val="dk1"/>
              </a:solidFill>
              <a:ea typeface="Calibri"/>
              <a:cs typeface="Calibri"/>
              <a:sym typeface="Calibri"/>
            </a:endParaRPr>
          </a:p>
          <a:p>
            <a:pPr marL="0" lvl="0" indent="0">
              <a:spcBef>
                <a:spcPts val="0"/>
              </a:spcBef>
              <a:buNone/>
            </a:pPr>
            <a:r>
              <a:rPr lang="en-GB" sz="1200" b="1" dirty="0">
                <a:solidFill>
                  <a:schemeClr val="dk1"/>
                </a:solidFill>
                <a:ea typeface="Calibri"/>
                <a:cs typeface="Calibri"/>
                <a:sym typeface="Calibri"/>
              </a:rPr>
              <a:t>Application - </a:t>
            </a:r>
            <a:r>
              <a:rPr lang="en-GB" sz="1200" dirty="0">
                <a:solidFill>
                  <a:schemeClr val="dk1"/>
                </a:solidFill>
                <a:ea typeface="Calibri"/>
                <a:cs typeface="Calibri"/>
                <a:sym typeface="Calibri"/>
              </a:rPr>
              <a:t>Opportunities to practise and apply writing skills in meaningful ways should be available through the continuous and enhanced provision available.  This will include writing labels, lists and captions as part of child initiated learning.  There will also be opportunities for children to apply their writing skills during adult led learning experiences. </a:t>
            </a:r>
          </a:p>
          <a:p>
            <a:pPr marL="0" indent="0">
              <a:buNone/>
            </a:pPr>
            <a:endParaRPr lang="en-GB" sz="1200" dirty="0"/>
          </a:p>
        </p:txBody>
      </p:sp>
      <p:sp>
        <p:nvSpPr>
          <p:cNvPr id="5" name="Content Placeholder 2"/>
          <p:cNvSpPr txBox="1">
            <a:spLocks/>
          </p:cNvSpPr>
          <p:nvPr/>
        </p:nvSpPr>
        <p:spPr>
          <a:xfrm>
            <a:off x="3363685" y="5098612"/>
            <a:ext cx="8464731" cy="1563190"/>
          </a:xfrm>
          <a:prstGeom prst="rect">
            <a:avLst/>
          </a:prstGeom>
          <a:solidFill>
            <a:schemeClr val="accent6">
              <a:lumMod val="20000"/>
              <a:lumOff val="80000"/>
            </a:schemeClr>
          </a:solidFill>
          <a:ln w="38100">
            <a:solidFill>
              <a:srgbClr val="00B050"/>
            </a:solidFill>
          </a:ln>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sz="2400" dirty="0">
                <a:cs typeface="Arial" panose="020B0604020202020204" pitchFamily="34" charset="0"/>
              </a:rPr>
              <a:t>Impact</a:t>
            </a:r>
          </a:p>
          <a:p>
            <a:pPr marL="0" indent="0">
              <a:spcBef>
                <a:spcPts val="0"/>
              </a:spcBef>
              <a:buNone/>
            </a:pPr>
            <a:r>
              <a:rPr lang="en-GB" sz="1200" b="1" dirty="0">
                <a:solidFill>
                  <a:schemeClr val="dk1"/>
                </a:solidFill>
                <a:ea typeface="Calibri"/>
                <a:cs typeface="Calibri"/>
                <a:sym typeface="Calibri"/>
              </a:rPr>
              <a:t>Assessment - </a:t>
            </a:r>
            <a:r>
              <a:rPr lang="en-GB" sz="1200" dirty="0">
                <a:solidFill>
                  <a:schemeClr val="dk1"/>
                </a:solidFill>
                <a:ea typeface="Calibri"/>
                <a:cs typeface="Calibri"/>
                <a:sym typeface="Calibri"/>
              </a:rPr>
              <a:t> </a:t>
            </a:r>
            <a:r>
              <a:rPr lang="en-GB" sz="1200" dirty="0">
                <a:solidFill>
                  <a:schemeClr val="tx1"/>
                </a:solidFill>
              </a:rPr>
              <a:t>A clear progression of writing skills is in place from Nursery to Year 1 to help identify children who are not on track to achieve the Early Learning Goal</a:t>
            </a:r>
            <a:r>
              <a:rPr lang="en-GB" sz="1200" dirty="0" smtClean="0">
                <a:solidFill>
                  <a:schemeClr val="tx1"/>
                </a:solidFill>
              </a:rPr>
              <a:t>. </a:t>
            </a:r>
            <a:endParaRPr lang="en-GB" sz="1200" dirty="0">
              <a:solidFill>
                <a:schemeClr val="tx1"/>
              </a:solidFill>
            </a:endParaRPr>
          </a:p>
          <a:p>
            <a:pPr marL="0" lvl="0" indent="0">
              <a:spcBef>
                <a:spcPts val="0"/>
              </a:spcBef>
              <a:buNone/>
            </a:pPr>
            <a:r>
              <a:rPr lang="en-GB" sz="1200" dirty="0" smtClean="0">
                <a:solidFill>
                  <a:schemeClr val="dk1"/>
                </a:solidFill>
                <a:ea typeface="Calibri"/>
                <a:cs typeface="Calibri"/>
                <a:sym typeface="Calibri"/>
              </a:rPr>
              <a:t>EYFS </a:t>
            </a:r>
            <a:r>
              <a:rPr lang="en-GB" sz="1200" dirty="0">
                <a:solidFill>
                  <a:schemeClr val="dk1"/>
                </a:solidFill>
                <a:ea typeface="Calibri"/>
                <a:cs typeface="Calibri"/>
                <a:sym typeface="Calibri"/>
              </a:rPr>
              <a:t>tracking is carried out half termly and children’s writing </a:t>
            </a:r>
            <a:r>
              <a:rPr lang="en-GB" sz="1200" dirty="0" smtClean="0">
                <a:solidFill>
                  <a:schemeClr val="dk1"/>
                </a:solidFill>
                <a:ea typeface="Calibri"/>
                <a:cs typeface="Calibri"/>
                <a:sym typeface="Calibri"/>
              </a:rPr>
              <a:t>will </a:t>
            </a:r>
            <a:r>
              <a:rPr lang="en-GB" sz="1200" dirty="0">
                <a:solidFill>
                  <a:schemeClr val="dk1"/>
                </a:solidFill>
                <a:ea typeface="Calibri"/>
                <a:cs typeface="Calibri"/>
                <a:sym typeface="Calibri"/>
              </a:rPr>
              <a:t>be assessed against the EYFS Development </a:t>
            </a:r>
            <a:r>
              <a:rPr lang="en-GB" sz="1200" dirty="0" smtClean="0">
                <a:solidFill>
                  <a:schemeClr val="dk1"/>
                </a:solidFill>
                <a:ea typeface="Calibri"/>
                <a:cs typeface="Calibri"/>
                <a:sym typeface="Calibri"/>
              </a:rPr>
              <a:t>Matters.</a:t>
            </a:r>
            <a:r>
              <a:rPr lang="en-GB" sz="1200" dirty="0">
                <a:solidFill>
                  <a:schemeClr val="dk1"/>
                </a:solidFill>
                <a:ea typeface="Calibri"/>
                <a:cs typeface="Calibri"/>
                <a:sym typeface="Calibri"/>
              </a:rPr>
              <a:t>  Next steps are identified and will be used to inform planning and interventions</a:t>
            </a:r>
            <a:r>
              <a:rPr lang="en-GB" sz="1200" dirty="0" smtClean="0">
                <a:solidFill>
                  <a:schemeClr val="dk1"/>
                </a:solidFill>
                <a:ea typeface="Calibri"/>
                <a:cs typeface="Calibri"/>
                <a:sym typeface="Calibri"/>
              </a:rPr>
              <a:t>. </a:t>
            </a:r>
            <a:endParaRPr lang="en-GB" sz="1200" dirty="0">
              <a:solidFill>
                <a:schemeClr val="dk1"/>
              </a:solidFill>
              <a:ea typeface="Calibri"/>
              <a:cs typeface="Calibri"/>
              <a:sym typeface="Calibri"/>
            </a:endParaRPr>
          </a:p>
        </p:txBody>
      </p:sp>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79558" y1="12545" x2="86740" y2="3943"/>
                        <a14:foregroundMark x1="94475" y1="6093" x2="92265" y2="14337"/>
                      </a14:backgroundRemoval>
                    </a14:imgEffect>
                  </a14:imgLayer>
                </a14:imgProps>
              </a:ext>
            </a:extLst>
          </a:blip>
          <a:stretch>
            <a:fillRect/>
          </a:stretch>
        </p:blipFill>
        <p:spPr>
          <a:xfrm>
            <a:off x="10712507" y="1942321"/>
            <a:ext cx="1479493" cy="2280545"/>
          </a:xfrm>
          <a:prstGeom prst="rect">
            <a:avLst/>
          </a:prstGeom>
        </p:spPr>
      </p:pic>
      <p:pic>
        <p:nvPicPr>
          <p:cNvPr id="6" name="Picture 5"/>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378823" y="4222866"/>
            <a:ext cx="2733675" cy="1666875"/>
          </a:xfrm>
          <a:prstGeom prst="rect">
            <a:avLst/>
          </a:prstGeom>
        </p:spPr>
      </p:pic>
    </p:spTree>
    <p:extLst>
      <p:ext uri="{BB962C8B-B14F-4D97-AF65-F5344CB8AC3E}">
        <p14:creationId xmlns:p14="http://schemas.microsoft.com/office/powerpoint/2010/main" val="38004687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46302DF9845F41BF8EBA0E82BDC25C" ma:contentTypeVersion="14" ma:contentTypeDescription="Create a new document." ma:contentTypeScope="" ma:versionID="e0308c5bdc9d56bb152847fdb026d11d">
  <xsd:schema xmlns:xsd="http://www.w3.org/2001/XMLSchema" xmlns:xs="http://www.w3.org/2001/XMLSchema" xmlns:p="http://schemas.microsoft.com/office/2006/metadata/properties" xmlns:ns2="104b5f8c-a960-4db2-8fd5-5b40b019bcb5" xmlns:ns3="ef802d93-c6f9-4054-b601-bda03835ee1a" targetNamespace="http://schemas.microsoft.com/office/2006/metadata/properties" ma:root="true" ma:fieldsID="b311e12ad9ae2b751bf28f3328094d92" ns2:_="" ns3:_="">
    <xsd:import namespace="104b5f8c-a960-4db2-8fd5-5b40b019bcb5"/>
    <xsd:import namespace="ef802d93-c6f9-4054-b601-bda03835ee1a"/>
    <xsd:element name="properties">
      <xsd:complexType>
        <xsd:sequence>
          <xsd:element name="documentManagement">
            <xsd:complexType>
              <xsd:all>
                <xsd:element ref="ns2:MigrationSourceID" minOccurs="0"/>
                <xsd:element ref="ns3:MediaServiceBillingMetadata"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2:TaxCatchAll" minOccurs="0"/>
                <xsd:element ref="ns3:MediaServiceOCR" minOccurs="0"/>
                <xsd:element ref="ns3:MediaServiceLocation" minOccurs="0"/>
                <xsd:element ref="ns3:MediaServiceEventHashCode" minOccurs="0"/>
                <xsd:element ref="ns3:MediaServiceGenerationTim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4b5f8c-a960-4db2-8fd5-5b40b019bcb5" elementFormDefault="qualified">
    <xsd:import namespace="http://schemas.microsoft.com/office/2006/documentManagement/types"/>
    <xsd:import namespace="http://schemas.microsoft.com/office/infopath/2007/PartnerControls"/>
    <xsd:element name="MigrationSourceID" ma:index="8" nillable="true" ma:displayName="MigrationSourceID" ma:internalName="MigrationSourceID" ma:readOnly="true">
      <xsd:simpleType>
        <xsd:restriction base="dms:Text"/>
      </xsd:simpleType>
    </xsd:element>
    <xsd:element name="TaxCatchAll" ma:index="16" nillable="true" ma:displayName="Taxonomy Catch All Column" ma:hidden="true" ma:list="{6d9da9d9-ebb1-455d-99b5-ac56f0fb6d90}" ma:internalName="TaxCatchAll" ma:showField="CatchAllData" ma:web="104b5f8c-a960-4db2-8fd5-5b40b019bcb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f802d93-c6f9-4054-b601-bda03835ee1a" elementFormDefault="qualified">
    <xsd:import namespace="http://schemas.microsoft.com/office/2006/documentManagement/types"/>
    <xsd:import namespace="http://schemas.microsoft.com/office/infopath/2007/PartnerControls"/>
    <xsd:element name="MediaServiceBillingMetadata" ma:index="9" nillable="true" ma:displayName="MediaServiceBillingMetadata" ma:hidden="true" ma:internalName="MediaServiceBillingMetadata" ma:readOnly="true">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description="" ma:hidden="true" ma:indexed="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SourceID xmlns="104b5f8c-a960-4db2-8fd5-5b40b019bcb5">11P-FzNKb-98Vb_iei89K0MrrlTD8cv2V</MigrationSourceID>
    <lcf76f155ced4ddcb4097134ff3c332f xmlns="ef802d93-c6f9-4054-b601-bda03835ee1a">
      <Terms xmlns="http://schemas.microsoft.com/office/infopath/2007/PartnerControls"/>
    </lcf76f155ced4ddcb4097134ff3c332f>
    <TaxCatchAll xmlns="104b5f8c-a960-4db2-8fd5-5b40b019bcb5" xsi:nil="true"/>
  </documentManagement>
</p:properties>
</file>

<file path=customXml/itemProps1.xml><?xml version="1.0" encoding="utf-8"?>
<ds:datastoreItem xmlns:ds="http://schemas.openxmlformats.org/officeDocument/2006/customXml" ds:itemID="{46B0E795-C44B-4A0C-A845-2E582BB9528D}"/>
</file>

<file path=customXml/itemProps2.xml><?xml version="1.0" encoding="utf-8"?>
<ds:datastoreItem xmlns:ds="http://schemas.openxmlformats.org/officeDocument/2006/customXml" ds:itemID="{E924C1F9-E36B-40EE-A285-0EB44C26D603}"/>
</file>

<file path=customXml/itemProps3.xml><?xml version="1.0" encoding="utf-8"?>
<ds:datastoreItem xmlns:ds="http://schemas.openxmlformats.org/officeDocument/2006/customXml" ds:itemID="{01658FC1-BC78-418B-9203-7D9D7227C352}"/>
</file>

<file path=docProps/app.xml><?xml version="1.0" encoding="utf-8"?>
<Properties xmlns="http://schemas.openxmlformats.org/officeDocument/2006/extended-properties" xmlns:vt="http://schemas.openxmlformats.org/officeDocument/2006/docPropsVTypes">
  <Template/>
  <TotalTime>411</TotalTime>
  <Words>486</Words>
  <Application>Microsoft Office PowerPoint</Application>
  <PresentationFormat>Widescreen</PresentationFormat>
  <Paragraphs>18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Wingdings 3</vt:lpstr>
      <vt:lpstr>Office Theme</vt:lpstr>
      <vt:lpstr>Intent, Implementation,  &amp; Impact.</vt:lpstr>
      <vt:lpstr>PowerPoint Presentation</vt:lpstr>
    </vt:vector>
  </TitlesOfParts>
  <Company>Cottage Grove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Impact</dc:title>
  <dc:creator>Anna Richards</dc:creator>
  <cp:lastModifiedBy>Lee Branscombe</cp:lastModifiedBy>
  <cp:revision>43</cp:revision>
  <cp:lastPrinted>2022-01-10T13:32:23Z</cp:lastPrinted>
  <dcterms:created xsi:type="dcterms:W3CDTF">2021-09-30T10:57:43Z</dcterms:created>
  <dcterms:modified xsi:type="dcterms:W3CDTF">2022-01-10T13:32:34Z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0x010100FA46302DF9845F41BF8EBA0E82BDC25C</vt:lpwstr>
  </property>
  <property fmtid="{D5CDD505-2E9C-101B-9397-08002B2CF9AE}" pid="3" name="Order">
    <vt:r8>97200</vt:r8>
  </property>
</Properties>
</file>