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 roundtripDataSignature="AMtx7miLalm37kEl8GRDMSMYaY7Asmb1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Master" Target="slideMasters/slideMaster1.xml"/><Relationship Id="rId7" Type="http://customschemas.google.com/relationships/presentationmetadata" Target="metadata"/><Relationship Id="rId2" Type="http://schemas.openxmlformats.org/officeDocument/2006/relationships/presProps" Target="presProps.xml"/><Relationship Id="rId1" Type="http://schemas.openxmlformats.org/officeDocument/2006/relationships/theme" Target="theme/theme2.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customXml" Target="../customXml/item3.xml"/><Relationship Id="rId4" Type="http://schemas.openxmlformats.org/officeDocument/2006/relationships/notesMaster" Target="notesMasters/notesMaster1.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6" name="Google Shape;1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 name="Google Shape;2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25" name="Shape 25"/>
        <p:cNvGrpSpPr/>
        <p:nvPr/>
      </p:nvGrpSpPr>
      <p:grpSpPr>
        <a:xfrm>
          <a:off x="0" y="0"/>
          <a:ext cx="0" cy="0"/>
          <a:chOff x="0" y="0"/>
          <a:chExt cx="0" cy="0"/>
        </a:xfrm>
      </p:grpSpPr>
      <p:sp>
        <p:nvSpPr>
          <p:cNvPr id="26" name="Google Shape;26;p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b="0" l="0" r="0" t="0"/>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b="0" l="0" r="0" t="0"/>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3"/>
          <p:cNvSpPr/>
          <p:nvPr>
            <p:ph idx="2" type="pic"/>
          </p:nvPr>
        </p:nvSpPr>
        <p:spPr>
          <a:xfrm>
            <a:off x="5183188" y="987425"/>
            <a:ext cx="6172200" cy="4873625"/>
          </a:xfrm>
          <a:prstGeom prst="rect">
            <a:avLst/>
          </a:prstGeom>
          <a:noFill/>
          <a:ln>
            <a:noFill/>
          </a:ln>
        </p:spPr>
      </p:sp>
      <p:sp>
        <p:nvSpPr>
          <p:cNvPr id="74" name="Google Shape;74;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3.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theme" Target="../theme/theme2.xml"/><Relationship Id="rId14" Type="http://schemas.openxmlformats.org/officeDocument/2006/relationships/slideLayout" Target="../slideLayouts/slideLayout1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7FBF4"/>
            </a:gs>
            <a:gs pos="74000">
              <a:srgbClr val="BDDCA8"/>
            </a:gs>
            <a:gs pos="83000">
              <a:srgbClr val="BDDCA8"/>
            </a:gs>
            <a:gs pos="100000">
              <a:srgbClr val="D3E7C5"/>
            </a:gs>
          </a:gsLst>
          <a:lin ang="5400000" scaled="0"/>
        </a:gra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
            <a:alphaModFix/>
          </a:blip>
          <a:srcRect b="0" l="0" r="0" t="0"/>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2">
            <a:alphaModFix/>
          </a:blip>
          <a:srcRect b="0" l="0" r="0" t="0"/>
          <a:stretch/>
        </p:blipFill>
        <p:spPr>
          <a:xfrm>
            <a:off x="0" y="6293224"/>
            <a:ext cx="2280902" cy="66276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p:bgPr>
    </p:bg>
    <p:spTree>
      <p:nvGrpSpPr>
        <p:cNvPr id="93" name="Shape 93"/>
        <p:cNvGrpSpPr/>
        <p:nvPr/>
      </p:nvGrpSpPr>
      <p:grpSpPr>
        <a:xfrm>
          <a:off x="0" y="0"/>
          <a:ext cx="0" cy="0"/>
          <a:chOff x="0" y="0"/>
          <a:chExt cx="0" cy="0"/>
        </a:xfrm>
      </p:grpSpPr>
      <p:sp>
        <p:nvSpPr>
          <p:cNvPr id="94" name="Google Shape;94;p1"/>
          <p:cNvSpPr txBox="1"/>
          <p:nvPr>
            <p:ph type="ctrTitle"/>
          </p:nvPr>
        </p:nvSpPr>
        <p:spPr>
          <a:xfrm>
            <a:off x="927463" y="1554480"/>
            <a:ext cx="8346540" cy="2496356"/>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p:nvPr>
            <p:ph idx="1" type="subTitle"/>
          </p:nvPr>
        </p:nvSpPr>
        <p:spPr>
          <a:xfrm>
            <a:off x="1084217" y="4050833"/>
            <a:ext cx="8189786" cy="10968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sz="2800"/>
              <a:t>Subject: PSHE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idx="1" type="body"/>
          </p:nvPr>
        </p:nvSpPr>
        <p:spPr>
          <a:xfrm>
            <a:off x="407400" y="431075"/>
            <a:ext cx="3984300" cy="47490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GB" sz="2400"/>
              <a:t>Intent</a:t>
            </a:r>
            <a:endParaRPr sz="2400"/>
          </a:p>
          <a:p>
            <a:pPr indent="0" lvl="0" marL="0" rtl="0" algn="l">
              <a:lnSpc>
                <a:spcPct val="100000"/>
              </a:lnSpc>
              <a:spcBef>
                <a:spcPts val="0"/>
              </a:spcBef>
              <a:spcAft>
                <a:spcPts val="0"/>
              </a:spcAft>
              <a:buClr>
                <a:srgbClr val="FF0000"/>
              </a:buClr>
              <a:buSzPts val="800"/>
              <a:buFont typeface="Arial"/>
              <a:buNone/>
            </a:pPr>
            <a:r>
              <a:rPr b="1" lang="en-GB" sz="1000">
                <a:solidFill>
                  <a:srgbClr val="FF0000"/>
                </a:solidFill>
              </a:rPr>
              <a:t>Curriculum Design </a:t>
            </a:r>
            <a:endParaRPr sz="1000"/>
          </a:p>
          <a:p>
            <a:pPr indent="0" lvl="0" marL="0" rtl="0" algn="l">
              <a:lnSpc>
                <a:spcPct val="100000"/>
              </a:lnSpc>
              <a:spcBef>
                <a:spcPts val="0"/>
              </a:spcBef>
              <a:spcAft>
                <a:spcPts val="0"/>
              </a:spcAft>
              <a:buClr>
                <a:schemeClr val="dk1"/>
              </a:buClr>
              <a:buSzPts val="1100"/>
              <a:buNone/>
            </a:pPr>
            <a:r>
              <a:rPr lang="en-GB" sz="1000"/>
              <a:t>At Cottage Grove Primary School, Personal, Social and Health Education (PSHE) teaches our children to become healthy, independent and responsible members of society. The are taught the skills and strategies they need in order to live healthy, safe, fulfilling, responsible and balanced lives. Our pupils are encouraged to develop their sense of self worth by playing a positive role in contributing to school life and the wider community. They learn how society is organised and governed, and experience the process of democracy in school through the school council. </a:t>
            </a:r>
            <a:endParaRPr sz="1000"/>
          </a:p>
          <a:p>
            <a:pPr indent="0" lvl="0" marL="0" rtl="0" algn="l">
              <a:lnSpc>
                <a:spcPct val="100000"/>
              </a:lnSpc>
              <a:spcBef>
                <a:spcPts val="0"/>
              </a:spcBef>
              <a:spcAft>
                <a:spcPts val="0"/>
              </a:spcAft>
              <a:buClr>
                <a:schemeClr val="dk1"/>
              </a:buClr>
              <a:buSzPts val="1100"/>
              <a:buNone/>
            </a:pPr>
            <a:r>
              <a:t/>
            </a:r>
            <a:endParaRPr sz="1000"/>
          </a:p>
          <a:p>
            <a:pPr indent="0" lvl="0" marL="0" rtl="0" algn="l">
              <a:lnSpc>
                <a:spcPct val="100000"/>
              </a:lnSpc>
              <a:spcBef>
                <a:spcPts val="0"/>
              </a:spcBef>
              <a:spcAft>
                <a:spcPts val="0"/>
              </a:spcAft>
              <a:buClr>
                <a:srgbClr val="FF0000"/>
              </a:buClr>
              <a:buSzPts val="800"/>
              <a:buNone/>
            </a:pPr>
            <a:r>
              <a:rPr b="1" lang="en-GB" sz="1000">
                <a:solidFill>
                  <a:srgbClr val="FF0000"/>
                </a:solidFill>
              </a:rPr>
              <a:t>Sequencing</a:t>
            </a:r>
            <a:endParaRPr sz="1000"/>
          </a:p>
          <a:p>
            <a:pPr indent="0" lvl="0" marL="0" rtl="0" algn="l">
              <a:lnSpc>
                <a:spcPct val="100000"/>
              </a:lnSpc>
              <a:spcBef>
                <a:spcPts val="0"/>
              </a:spcBef>
              <a:spcAft>
                <a:spcPts val="0"/>
              </a:spcAft>
              <a:buClr>
                <a:schemeClr val="dk1"/>
              </a:buClr>
              <a:buSzPts val="800"/>
              <a:buNone/>
            </a:pPr>
            <a:r>
              <a:rPr lang="en-GB" sz="1000"/>
              <a:t>Our curriculum is sequenced such that it builds on children’s prior knowledge using broad headings to cover a wide variety of topics </a:t>
            </a:r>
            <a:r>
              <a:rPr lang="en-GB" sz="1000"/>
              <a:t>which</a:t>
            </a:r>
            <a:r>
              <a:rPr lang="en-GB" sz="1000"/>
              <a:t> can be then be revisited and built on in furter year groups.</a:t>
            </a:r>
            <a:endParaRPr sz="1000"/>
          </a:p>
          <a:p>
            <a:pPr indent="0" lvl="0" marL="0" rtl="0" algn="l">
              <a:lnSpc>
                <a:spcPct val="100000"/>
              </a:lnSpc>
              <a:spcBef>
                <a:spcPts val="0"/>
              </a:spcBef>
              <a:spcAft>
                <a:spcPts val="0"/>
              </a:spcAft>
              <a:buClr>
                <a:schemeClr val="dk1"/>
              </a:buClr>
              <a:buSzPts val="800"/>
              <a:buNone/>
            </a:pPr>
            <a:r>
              <a:t/>
            </a:r>
            <a:endParaRPr sz="1000"/>
          </a:p>
          <a:p>
            <a:pPr indent="0" lvl="0" marL="0" rtl="0" algn="l">
              <a:lnSpc>
                <a:spcPct val="100000"/>
              </a:lnSpc>
              <a:spcBef>
                <a:spcPts val="0"/>
              </a:spcBef>
              <a:spcAft>
                <a:spcPts val="0"/>
              </a:spcAft>
              <a:buClr>
                <a:srgbClr val="FF0000"/>
              </a:buClr>
              <a:buSzPts val="800"/>
              <a:buNone/>
            </a:pPr>
            <a:r>
              <a:rPr b="1" lang="en-GB" sz="1000">
                <a:solidFill>
                  <a:srgbClr val="FF0000"/>
                </a:solidFill>
              </a:rPr>
              <a:t>Disciplinary Knowledge</a:t>
            </a:r>
            <a:endParaRPr b="1" sz="1000">
              <a:solidFill>
                <a:srgbClr val="FF0000"/>
              </a:solidFill>
            </a:endParaRPr>
          </a:p>
          <a:p>
            <a:pPr indent="0" lvl="0" marL="0" rtl="0" algn="l">
              <a:lnSpc>
                <a:spcPct val="100000"/>
              </a:lnSpc>
              <a:spcBef>
                <a:spcPts val="0"/>
              </a:spcBef>
              <a:spcAft>
                <a:spcPts val="0"/>
              </a:spcAft>
              <a:buClr>
                <a:srgbClr val="FF0000"/>
              </a:buClr>
              <a:buSzPts val="800"/>
              <a:buFont typeface="Arial"/>
              <a:buNone/>
            </a:pPr>
            <a:r>
              <a:rPr lang="en-GB" sz="1000"/>
              <a:t>The learning intentions are clear explained at reference </a:t>
            </a:r>
            <a:r>
              <a:rPr lang="en-GB" sz="1000"/>
              <a:t>throughout </a:t>
            </a:r>
            <a:r>
              <a:rPr lang="en-GB" sz="1000"/>
              <a:t> </a:t>
            </a:r>
            <a:r>
              <a:rPr lang="en-GB" sz="1000"/>
              <a:t>lessons</a:t>
            </a:r>
            <a:r>
              <a:rPr lang="en-GB" sz="1000"/>
              <a:t>. </a:t>
            </a:r>
            <a:endParaRPr sz="1000"/>
          </a:p>
          <a:p>
            <a:pPr indent="0" lvl="0" marL="0" rtl="0" algn="l">
              <a:lnSpc>
                <a:spcPct val="100000"/>
              </a:lnSpc>
              <a:spcBef>
                <a:spcPts val="0"/>
              </a:spcBef>
              <a:spcAft>
                <a:spcPts val="0"/>
              </a:spcAft>
              <a:buClr>
                <a:srgbClr val="FF0000"/>
              </a:buClr>
              <a:buSzPts val="800"/>
              <a:buNone/>
            </a:pPr>
            <a:r>
              <a:t/>
            </a:r>
            <a:endParaRPr b="1" sz="1000">
              <a:solidFill>
                <a:srgbClr val="FF0000"/>
              </a:solidFill>
            </a:endParaRPr>
          </a:p>
          <a:p>
            <a:pPr indent="0" lvl="0" marL="0" rtl="0" algn="l">
              <a:lnSpc>
                <a:spcPct val="100000"/>
              </a:lnSpc>
              <a:spcBef>
                <a:spcPts val="0"/>
              </a:spcBef>
              <a:spcAft>
                <a:spcPts val="0"/>
              </a:spcAft>
              <a:buClr>
                <a:srgbClr val="FF0000"/>
              </a:buClr>
              <a:buSzPts val="800"/>
              <a:buFont typeface="Arial"/>
              <a:buNone/>
            </a:pPr>
            <a:r>
              <a:rPr b="1" lang="en-GB" sz="1000">
                <a:solidFill>
                  <a:srgbClr val="FF0000"/>
                </a:solidFill>
              </a:rPr>
              <a:t>Broad and Balanced</a:t>
            </a:r>
            <a:endParaRPr sz="1000"/>
          </a:p>
          <a:p>
            <a:pPr indent="0" lvl="0" marL="0" rtl="0" algn="l">
              <a:lnSpc>
                <a:spcPct val="100000"/>
              </a:lnSpc>
              <a:spcBef>
                <a:spcPts val="0"/>
              </a:spcBef>
              <a:spcAft>
                <a:spcPts val="0"/>
              </a:spcAft>
              <a:buClr>
                <a:schemeClr val="dk1"/>
              </a:buClr>
              <a:buSzPts val="1100"/>
              <a:buNone/>
            </a:pPr>
            <a:r>
              <a:rPr lang="en-GB" sz="1000"/>
              <a:t>We provide opportunities for them to learn about rights and responsibilities and appreciate what it means to be a positive member of a diverse society. Opportunities are provided to explore, clarify and if necessary challenge, their own and others’ values, attitudes, beliefs, rights and responsibilities. Enabling children to become key members of society. </a:t>
            </a:r>
            <a:endParaRPr sz="1000"/>
          </a:p>
          <a:p>
            <a:pPr indent="0" lvl="0" marL="0" rtl="0" algn="l">
              <a:lnSpc>
                <a:spcPct val="100000"/>
              </a:lnSpc>
              <a:spcBef>
                <a:spcPts val="0"/>
              </a:spcBef>
              <a:spcAft>
                <a:spcPts val="0"/>
              </a:spcAft>
              <a:buSzPts val="1800"/>
              <a:buNone/>
            </a:pPr>
            <a:r>
              <a:t/>
            </a:r>
            <a:endParaRPr sz="1200"/>
          </a:p>
        </p:txBody>
      </p:sp>
      <p:sp>
        <p:nvSpPr>
          <p:cNvPr id="101" name="Google Shape;101;p2"/>
          <p:cNvSpPr txBox="1"/>
          <p:nvPr/>
        </p:nvSpPr>
        <p:spPr>
          <a:xfrm>
            <a:off x="4572000" y="431075"/>
            <a:ext cx="6318300" cy="45783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2400" u="none" cap="none" strike="noStrike">
                <a:solidFill>
                  <a:srgbClr val="3F3F3F"/>
                </a:solidFill>
                <a:latin typeface="Calibri"/>
                <a:ea typeface="Calibri"/>
                <a:cs typeface="Calibri"/>
                <a:sym typeface="Calibri"/>
              </a:rPr>
              <a:t>Implementation</a:t>
            </a:r>
            <a:endParaRPr b="0" i="0" sz="2400" u="none" cap="none" strike="noStrike">
              <a:solidFill>
                <a:srgbClr val="3F3F3F"/>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t/>
            </a:r>
            <a:endParaRPr b="1" sz="8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1000">
                <a:solidFill>
                  <a:srgbClr val="FF0000"/>
                </a:solidFill>
                <a:latin typeface="Calibri"/>
                <a:ea typeface="Calibri"/>
                <a:cs typeface="Calibri"/>
                <a:sym typeface="Calibri"/>
              </a:rPr>
              <a:t>Teacher knowledge</a:t>
            </a:r>
            <a:endParaRPr b="1" sz="10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lang="en-GB" sz="1000">
                <a:solidFill>
                  <a:schemeClr val="dk1"/>
                </a:solidFill>
                <a:latin typeface="Calibri"/>
                <a:ea typeface="Calibri"/>
                <a:cs typeface="Calibri"/>
                <a:sym typeface="Calibri"/>
              </a:rPr>
              <a:t>As a school, PSHE is taught in learning journeys however it can also be delivered discreetly as appropriately. Opportunities to interweave PSHE topics into learning allows us to make the learning experience more meaningful, we prioritise an experiential, topic-based approach to learning within our curriculum.</a:t>
            </a:r>
            <a:endParaRPr sz="1000">
              <a:solidFill>
                <a:schemeClr val="dk1"/>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t/>
            </a:r>
            <a:endParaRPr b="1" sz="1000">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1000">
                <a:solidFill>
                  <a:srgbClr val="FF0000"/>
                </a:solidFill>
                <a:latin typeface="Calibri"/>
                <a:ea typeface="Calibri"/>
                <a:cs typeface="Calibri"/>
                <a:sym typeface="Calibri"/>
              </a:rPr>
              <a:t>Teacher delivery</a:t>
            </a:r>
            <a:endParaRPr b="1" sz="1000">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000">
                <a:solidFill>
                  <a:schemeClr val="dk1"/>
                </a:solidFill>
                <a:latin typeface="Calibri"/>
                <a:ea typeface="Calibri"/>
                <a:cs typeface="Calibri"/>
                <a:sym typeface="Calibri"/>
              </a:rPr>
              <a:t>As a school, PSHE is taught in learning journeys however it can also be delivered discreetly as appropriately. Opportunities to interweave PSHE topics into learning allows us to make the learning experience more meaningful, one example of this is enterprise week. Children can refine their skills and knowledge of economics to sell their products for a profit.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1000">
                <a:solidFill>
                  <a:srgbClr val="FF0000"/>
                </a:solidFill>
                <a:latin typeface="Calibri"/>
                <a:ea typeface="Calibri"/>
                <a:cs typeface="Calibri"/>
                <a:sym typeface="Calibri"/>
              </a:rPr>
              <a:t>Transference of knowledge</a:t>
            </a:r>
            <a:endParaRPr b="1" sz="1000">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000">
                <a:solidFill>
                  <a:schemeClr val="dk1"/>
                </a:solidFill>
                <a:latin typeface="Calibri"/>
                <a:ea typeface="Calibri"/>
                <a:cs typeface="Calibri"/>
                <a:sym typeface="Calibri"/>
              </a:rPr>
              <a:t>During key stages 1 and 2, PSHE education offers both explicit and implicit learning opportunities and experiences which reflect pupils’ increasing independence and physical and social awareness, as they move through the primary phase. It builds on the skills that pupils started to acquire during the Early Years Foundation stage (EYFS) to develop effective relationships, assume greater personal responsibility and manage personal safety, including online. </a:t>
            </a:r>
            <a:endParaRPr sz="10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1000">
                <a:solidFill>
                  <a:srgbClr val="FF0000"/>
                </a:solidFill>
                <a:latin typeface="Calibri"/>
                <a:ea typeface="Calibri"/>
                <a:cs typeface="Calibri"/>
                <a:sym typeface="Calibri"/>
              </a:rPr>
              <a:t>Use of assessment</a:t>
            </a:r>
            <a:endParaRPr b="1" sz="10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lang="en-GB" sz="1000">
                <a:solidFill>
                  <a:schemeClr val="dk1"/>
                </a:solidFill>
                <a:latin typeface="Calibri"/>
                <a:ea typeface="Calibri"/>
                <a:cs typeface="Calibri"/>
                <a:sym typeface="Calibri"/>
              </a:rPr>
              <a:t>Questioning is used regularly within PSHE from which discussion arise to fill gaps in knowledge. </a:t>
            </a:r>
            <a:endParaRPr sz="1000">
              <a:solidFill>
                <a:schemeClr val="dk1"/>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t/>
            </a:r>
            <a:endParaRPr b="1" sz="10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1000">
                <a:solidFill>
                  <a:srgbClr val="FF0000"/>
                </a:solidFill>
                <a:latin typeface="Calibri"/>
                <a:ea typeface="Calibri"/>
                <a:cs typeface="Calibri"/>
                <a:sym typeface="Calibri"/>
              </a:rPr>
              <a:t>Focus on key knowledge (rather than too much information)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lang="en-GB" sz="1000">
                <a:solidFill>
                  <a:schemeClr val="dk1"/>
                </a:solidFill>
                <a:latin typeface="Calibri"/>
                <a:ea typeface="Calibri"/>
                <a:cs typeface="Calibri"/>
                <a:sym typeface="Calibri"/>
              </a:rPr>
              <a:t>Our </a:t>
            </a:r>
            <a:r>
              <a:rPr lang="en-GB" sz="1000">
                <a:solidFill>
                  <a:schemeClr val="dk1"/>
                </a:solidFill>
                <a:latin typeface="Calibri"/>
                <a:ea typeface="Calibri"/>
                <a:cs typeface="Calibri"/>
                <a:sym typeface="Calibri"/>
              </a:rPr>
              <a:t>PSHE</a:t>
            </a:r>
            <a:r>
              <a:rPr lang="en-GB" sz="1000">
                <a:solidFill>
                  <a:schemeClr val="dk1"/>
                </a:solidFill>
                <a:latin typeface="Calibri"/>
                <a:ea typeface="Calibri"/>
                <a:cs typeface="Calibri"/>
                <a:sym typeface="Calibri"/>
              </a:rPr>
              <a:t> curriculum focuses </a:t>
            </a:r>
            <a:r>
              <a:rPr lang="en-GB" sz="1000">
                <a:solidFill>
                  <a:schemeClr val="dk1"/>
                </a:solidFill>
                <a:latin typeface="Calibri"/>
                <a:ea typeface="Calibri"/>
                <a:cs typeface="Calibri"/>
                <a:sym typeface="Calibri"/>
              </a:rPr>
              <a:t>heavily</a:t>
            </a:r>
            <a:r>
              <a:rPr lang="en-GB" sz="1000">
                <a:solidFill>
                  <a:schemeClr val="dk1"/>
                </a:solidFill>
                <a:latin typeface="Calibri"/>
                <a:ea typeface="Calibri"/>
                <a:cs typeface="Calibri"/>
                <a:sym typeface="Calibri"/>
              </a:rPr>
              <a:t> on the pastoral element of education which promotes success for all. </a:t>
            </a:r>
            <a:endParaRPr sz="1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lang="en-GB" sz="1200">
                <a:solidFill>
                  <a:schemeClr val="dk1"/>
                </a:solidFill>
                <a:latin typeface="Calibri"/>
                <a:ea typeface="Calibri"/>
                <a:cs typeface="Calibri"/>
                <a:sym typeface="Calibri"/>
              </a:rPr>
              <a:t>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13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1200" u="none" cap="none" strike="noStrike">
              <a:solidFill>
                <a:srgbClr val="3F3F3F"/>
              </a:solidFill>
              <a:latin typeface="Calibri"/>
              <a:ea typeface="Calibri"/>
              <a:cs typeface="Calibri"/>
              <a:sym typeface="Calibri"/>
            </a:endParaRPr>
          </a:p>
          <a:p>
            <a:pPr indent="0" lvl="0" marL="0" marR="0" rtl="0" algn="l">
              <a:lnSpc>
                <a:spcPct val="100000"/>
              </a:lnSpc>
              <a:spcBef>
                <a:spcPts val="0"/>
              </a:spcBef>
              <a:spcAft>
                <a:spcPts val="0"/>
              </a:spcAft>
              <a:buClr>
                <a:schemeClr val="accent1"/>
              </a:buClr>
              <a:buSzPts val="1920"/>
              <a:buFont typeface="Noto Sans Symbols"/>
              <a:buNone/>
            </a:pPr>
            <a:r>
              <a:t/>
            </a:r>
            <a:endParaRPr b="0" i="0" sz="1200" u="none" cap="none" strike="noStrike">
              <a:solidFill>
                <a:srgbClr val="3F3F3F"/>
              </a:solidFill>
              <a:latin typeface="Calibri"/>
              <a:ea typeface="Calibri"/>
              <a:cs typeface="Calibri"/>
              <a:sym typeface="Calibri"/>
            </a:endParaRPr>
          </a:p>
          <a:p>
            <a:pPr indent="0" lvl="0" marL="0" marR="0" rtl="0" algn="l">
              <a:lnSpc>
                <a:spcPct val="100000"/>
              </a:lnSpc>
              <a:spcBef>
                <a:spcPts val="1000"/>
              </a:spcBef>
              <a:spcAft>
                <a:spcPts val="0"/>
              </a:spcAft>
              <a:buClr>
                <a:schemeClr val="accent1"/>
              </a:buClr>
              <a:buSzPts val="960"/>
              <a:buFont typeface="Noto Sans Symbols"/>
              <a:buNone/>
            </a:pPr>
            <a:r>
              <a:t/>
            </a:r>
            <a:endParaRPr b="0" i="0" sz="1200" u="none" cap="none" strike="noStrike">
              <a:solidFill>
                <a:srgbClr val="3F3F3F"/>
              </a:solidFill>
              <a:latin typeface="Calibri"/>
              <a:ea typeface="Calibri"/>
              <a:cs typeface="Calibri"/>
              <a:sym typeface="Calibri"/>
            </a:endParaRPr>
          </a:p>
        </p:txBody>
      </p:sp>
      <p:sp>
        <p:nvSpPr>
          <p:cNvPr id="102" name="Google Shape;102;p2"/>
          <p:cNvSpPr txBox="1"/>
          <p:nvPr/>
        </p:nvSpPr>
        <p:spPr>
          <a:xfrm>
            <a:off x="3651100" y="5246875"/>
            <a:ext cx="8464800" cy="1567500"/>
          </a:xfrm>
          <a:prstGeom prst="rect">
            <a:avLst/>
          </a:prstGeom>
          <a:solidFill>
            <a:srgbClr val="E1EFD8"/>
          </a:solidFill>
          <a:ln cap="flat" cmpd="sng" w="38100">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1920"/>
              <a:buFont typeface="Noto Sans Symbols"/>
              <a:buNone/>
            </a:pPr>
            <a:r>
              <a:rPr b="0" i="0" lang="en-GB" sz="2400" u="none" cap="none" strike="noStrike">
                <a:solidFill>
                  <a:srgbClr val="3F3F3F"/>
                </a:solidFill>
                <a:latin typeface="Calibri"/>
                <a:ea typeface="Calibri"/>
                <a:cs typeface="Calibri"/>
                <a:sym typeface="Calibri"/>
              </a:rPr>
              <a:t>Impact</a:t>
            </a:r>
            <a:endParaRPr b="0" i="0" sz="2400" u="none" cap="none" strike="noStrike">
              <a:solidFill>
                <a:srgbClr val="3F3F3F"/>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700">
                <a:solidFill>
                  <a:srgbClr val="FF0000"/>
                </a:solidFill>
                <a:latin typeface="Calibri"/>
                <a:ea typeface="Calibri"/>
                <a:cs typeface="Calibri"/>
                <a:sym typeface="Calibri"/>
              </a:rPr>
              <a:t>Acquire knowledge and cultural capital</a:t>
            </a:r>
            <a:endParaRPr sz="700">
              <a:solidFill>
                <a:schemeClr val="dk1"/>
              </a:solidFill>
            </a:endParaRPr>
          </a:p>
          <a:p>
            <a:pPr indent="0" lvl="0" marL="0" rtl="0" algn="l">
              <a:spcBef>
                <a:spcPts val="0"/>
              </a:spcBef>
              <a:spcAft>
                <a:spcPts val="0"/>
              </a:spcAft>
              <a:buClr>
                <a:schemeClr val="accent1"/>
              </a:buClr>
              <a:buSzPts val="640"/>
              <a:buFont typeface="Noto Sans Symbols"/>
              <a:buNone/>
            </a:pPr>
            <a:r>
              <a:rPr lang="en-GB" sz="700">
                <a:solidFill>
                  <a:srgbClr val="3F3F3F"/>
                </a:solidFill>
                <a:latin typeface="Calibri"/>
                <a:ea typeface="Calibri"/>
                <a:cs typeface="Calibri"/>
                <a:sym typeface="Calibri"/>
              </a:rPr>
              <a:t>Our children demonstrate the values of acceptance, perseverance, respect, independence and achievement in all areas of the curriculum and are able to form meaningful relationships based on mutual respect and trust, recognising and celebrating differences within and beyond the school community</a:t>
            </a:r>
            <a:endParaRPr sz="700">
              <a:solidFill>
                <a:schemeClr val="dk1"/>
              </a:solidFill>
            </a:endParaRPr>
          </a:p>
          <a:p>
            <a:pPr indent="0" lvl="0" marL="0" rtl="0" algn="l">
              <a:spcBef>
                <a:spcPts val="0"/>
              </a:spcBef>
              <a:spcAft>
                <a:spcPts val="0"/>
              </a:spcAft>
              <a:buClr>
                <a:schemeClr val="accent1"/>
              </a:buClr>
              <a:buSzPts val="640"/>
              <a:buFont typeface="Noto Sans Symbols"/>
              <a:buNone/>
            </a:pPr>
            <a:r>
              <a:t/>
            </a:r>
            <a:endParaRPr sz="7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700">
                <a:solidFill>
                  <a:srgbClr val="FF0000"/>
                </a:solidFill>
                <a:latin typeface="Calibri"/>
                <a:ea typeface="Calibri"/>
                <a:cs typeface="Calibri"/>
                <a:sym typeface="Calibri"/>
              </a:rPr>
              <a:t>Make progress (know more, do more and remember more)</a:t>
            </a:r>
            <a:endParaRPr sz="700">
              <a:solidFill>
                <a:schemeClr val="dk1"/>
              </a:solidFill>
            </a:endParaRPr>
          </a:p>
          <a:p>
            <a:pPr indent="0" lvl="0" marL="0" rtl="0" algn="l">
              <a:spcBef>
                <a:spcPts val="0"/>
              </a:spcBef>
              <a:spcAft>
                <a:spcPts val="0"/>
              </a:spcAft>
              <a:buClr>
                <a:schemeClr val="accent1"/>
              </a:buClr>
              <a:buSzPts val="640"/>
              <a:buFont typeface="Noto Sans Symbols"/>
              <a:buNone/>
            </a:pPr>
            <a:r>
              <a:rPr lang="en-GB" sz="700">
                <a:solidFill>
                  <a:schemeClr val="dk1"/>
                </a:solidFill>
                <a:latin typeface="Calibri"/>
                <a:ea typeface="Calibri"/>
                <a:cs typeface="Calibri"/>
                <a:sym typeface="Calibri"/>
              </a:rPr>
              <a:t>Due to the links across subjects children are able to join and make progress no matter there starting </a:t>
            </a:r>
            <a:r>
              <a:rPr lang="en-GB" sz="700">
                <a:solidFill>
                  <a:schemeClr val="dk1"/>
                </a:solidFill>
                <a:latin typeface="Calibri"/>
                <a:ea typeface="Calibri"/>
                <a:cs typeface="Calibri"/>
                <a:sym typeface="Calibri"/>
              </a:rPr>
              <a:t>point. </a:t>
            </a:r>
            <a:endParaRPr sz="700">
              <a:solidFill>
                <a:schemeClr val="dk1"/>
              </a:solidFill>
            </a:endParaRPr>
          </a:p>
          <a:p>
            <a:pPr indent="0" lvl="0" marL="0" rtl="0" algn="l">
              <a:spcBef>
                <a:spcPts val="0"/>
              </a:spcBef>
              <a:spcAft>
                <a:spcPts val="0"/>
              </a:spcAft>
              <a:buClr>
                <a:schemeClr val="accent1"/>
              </a:buClr>
              <a:buSzPts val="640"/>
              <a:buFont typeface="Noto Sans Symbols"/>
              <a:buNone/>
            </a:pPr>
            <a:r>
              <a:t/>
            </a:r>
            <a:endParaRPr b="1" sz="700">
              <a:solidFill>
                <a:srgbClr val="FF0000"/>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1" lang="en-GB" sz="700">
                <a:solidFill>
                  <a:srgbClr val="FF0000"/>
                </a:solidFill>
                <a:latin typeface="Calibri"/>
                <a:ea typeface="Calibri"/>
                <a:cs typeface="Calibri"/>
                <a:sym typeface="Calibri"/>
              </a:rPr>
              <a:t>Be prepared for the next stage of their education</a:t>
            </a:r>
            <a:endParaRPr sz="700">
              <a:solidFill>
                <a:srgbClr val="3F3F3F"/>
              </a:solidFill>
              <a:latin typeface="Calibri"/>
              <a:ea typeface="Calibri"/>
              <a:cs typeface="Calibri"/>
              <a:sym typeface="Calibri"/>
            </a:endParaRPr>
          </a:p>
          <a:p>
            <a:pPr indent="0" lvl="0" marL="0" rtl="0" algn="l">
              <a:spcBef>
                <a:spcPts val="0"/>
              </a:spcBef>
              <a:spcAft>
                <a:spcPts val="0"/>
              </a:spcAft>
              <a:buClr>
                <a:schemeClr val="accent1"/>
              </a:buClr>
              <a:buSzPts val="640"/>
              <a:buFont typeface="Noto Sans Symbols"/>
              <a:buNone/>
            </a:pPr>
            <a:r>
              <a:rPr b="0" i="0" lang="en-GB" sz="700" u="none" cap="none" strike="noStrike">
                <a:solidFill>
                  <a:schemeClr val="dk1"/>
                </a:solidFill>
                <a:latin typeface="Calibri"/>
                <a:ea typeface="Calibri"/>
                <a:cs typeface="Calibri"/>
                <a:sym typeface="Calibri"/>
              </a:rPr>
              <a:t>At the end of each year children are ready to build upon their learning. They develop the knowledge, skills and attributes they need to manage their lives, now and in the future. Children will be able to stay healthy and safe, while preparing them to make the most of life and work. Evidence of PSHE teaching will be clear through pupil voice and overall attitudes to: learning, relationships, and health and wellbeing.  </a:t>
            </a:r>
            <a:endParaRPr b="0" i="0" sz="700" u="none" cap="none" strike="noStrike">
              <a:solidFill>
                <a:schemeClr val="dk1"/>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b="0" l="0" r="0" t="0"/>
          <a:stretch/>
        </p:blipFill>
        <p:spPr>
          <a:xfrm>
            <a:off x="407400" y="5399725"/>
            <a:ext cx="3031375" cy="9429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CB6F030-EE85-46CE-BB69-5D77A6A3538C}"/>
</file>

<file path=customXml/itemProps2.xml><?xml version="1.0" encoding="utf-8"?>
<ds:datastoreItem xmlns:ds="http://schemas.openxmlformats.org/officeDocument/2006/customXml" ds:itemID="{AD524270-FDE1-4436-A0B2-6D2F949F768B}"/>
</file>

<file path=customXml/itemProps3.xml><?xml version="1.0" encoding="utf-8"?>
<ds:datastoreItem xmlns:ds="http://schemas.openxmlformats.org/officeDocument/2006/customXml" ds:itemID="{CAE79624-C969-4673-8673-ACA5C9759691}"/>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96400</vt:r8>
  </property>
  <property fmtid="{D5CDD505-2E9C-101B-9397-08002B2CF9AE}" pid="4" name="xd_ProgID">
    <vt:lpwstr/>
  </property>
  <property fmtid="{D5CDD505-2E9C-101B-9397-08002B2CF9AE}" pid="5" name="MediaServiceImageTags">
    <vt:lpwstr/>
  </property>
  <property fmtid="{D5CDD505-2E9C-101B-9397-08002B2CF9AE}" pid="6" name="MigrationSourceID">
    <vt:lpwstr>1-TiqFk_i_XxriNJvSnOZGQmpcFqsnP6w</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