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 roundtripDataSignature="AMtx7mjf+KqyHgxV70bLo/Ww3utnsF2U2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8" d="100"/>
          <a:sy n="78" d="100"/>
        </p:scale>
        <p:origin x="432" y="-3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customschemas.google.com/relationships/presentationmetadata" Target="metadata"/><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10" Type="http://schemas.openxmlformats.org/officeDocument/2006/relationships/theme" Target="theme/theme1.xml"/><Relationship Id="rId4" Type="http://schemas.openxmlformats.org/officeDocument/2006/relationships/notesMaster" Target="notesMasters/notesMaster1.xml"/><Relationship Id="rId9" Type="http://schemas.openxmlformats.org/officeDocument/2006/relationships/viewProps" Target="viewProps.xml"/><Relationship Id="rId14"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5"/>
        <p:cNvGrpSpPr/>
        <p:nvPr/>
      </p:nvGrpSpPr>
      <p:grpSpPr>
        <a:xfrm>
          <a:off x="0" y="0"/>
          <a:ext cx="0" cy="0"/>
          <a:chOff x="0" y="0"/>
          <a:chExt cx="0" cy="0"/>
        </a:xfrm>
      </p:grpSpPr>
      <p:sp>
        <p:nvSpPr>
          <p:cNvPr id="26" name="Google Shape;26;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pic>
        <p:nvPicPr>
          <p:cNvPr id="31" name="Google Shape;31;p6"/>
          <p:cNvPicPr preferRelativeResize="0"/>
          <p:nvPr/>
        </p:nvPicPr>
        <p:blipFill rotWithShape="1">
          <a:blip r:embed="rId2">
            <a:alphaModFix/>
          </a:blip>
          <a:srcRect/>
          <a:stretch/>
        </p:blipFill>
        <p:spPr>
          <a:xfrm>
            <a:off x="11622741" y="63126"/>
            <a:ext cx="501650" cy="501650"/>
          </a:xfrm>
          <a:prstGeom prst="rect">
            <a:avLst/>
          </a:prstGeom>
          <a:noFill/>
          <a:ln>
            <a:noFill/>
          </a:ln>
        </p:spPr>
      </p:pic>
      <p:pic>
        <p:nvPicPr>
          <p:cNvPr id="32" name="Google Shape;32;p6"/>
          <p:cNvPicPr preferRelativeResize="0"/>
          <p:nvPr/>
        </p:nvPicPr>
        <p:blipFill rotWithShape="1">
          <a:blip r:embed="rId3">
            <a:alphaModFix/>
          </a:blip>
          <a:srcRect/>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3"/>
          <p:cNvSpPr>
            <a:spLocks noGrp="1"/>
          </p:cNvSpPr>
          <p:nvPr>
            <p:ph type="pic" idx="2"/>
          </p:nvPr>
        </p:nvSpPr>
        <p:spPr>
          <a:xfrm>
            <a:off x="5183188" y="987425"/>
            <a:ext cx="6172200" cy="4873625"/>
          </a:xfrm>
          <a:prstGeom prst="rect">
            <a:avLst/>
          </a:prstGeom>
          <a:noFill/>
          <a:ln>
            <a:noFill/>
          </a:ln>
        </p:spPr>
      </p:sp>
      <p:sp>
        <p:nvSpPr>
          <p:cNvPr id="74" name="Google Shape;74;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7FBF4"/>
            </a:gs>
            <a:gs pos="74000">
              <a:srgbClr val="BDDCA8"/>
            </a:gs>
            <a:gs pos="83000">
              <a:srgbClr val="BDDCA8"/>
            </a:gs>
            <a:gs pos="100000">
              <a:srgbClr val="D3E7C5"/>
            </a:gs>
          </a:gsLst>
          <a:lin ang="5400000" scaled="0"/>
        </a:gra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1" name="Google Shape;11;p3"/>
          <p:cNvPicPr preferRelativeResize="0"/>
          <p:nvPr/>
        </p:nvPicPr>
        <p:blipFill rotWithShape="1">
          <a:blip r:embed="rId14">
            <a:alphaModFix/>
          </a:blip>
          <a:srcRect/>
          <a:stretch/>
        </p:blipFill>
        <p:spPr>
          <a:xfrm>
            <a:off x="11398623" y="63126"/>
            <a:ext cx="725768" cy="725768"/>
          </a:xfrm>
          <a:prstGeom prst="rect">
            <a:avLst/>
          </a:prstGeom>
          <a:noFill/>
          <a:ln>
            <a:noFill/>
          </a:ln>
        </p:spPr>
      </p:pic>
      <p:pic>
        <p:nvPicPr>
          <p:cNvPr id="12" name="Google Shape;12;p3"/>
          <p:cNvPicPr preferRelativeResize="0"/>
          <p:nvPr/>
        </p:nvPicPr>
        <p:blipFill rotWithShape="1">
          <a:blip r:embed="rId15">
            <a:alphaModFix/>
          </a:blip>
          <a:srcRect/>
          <a:stretch/>
        </p:blipFill>
        <p:spPr>
          <a:xfrm>
            <a:off x="0" y="6293224"/>
            <a:ext cx="2280902" cy="66276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a:effectLst/>
      </p:bgPr>
    </p:bg>
    <p:spTree>
      <p:nvGrpSpPr>
        <p:cNvPr id="1" name="Shape 93"/>
        <p:cNvGrpSpPr/>
        <p:nvPr/>
      </p:nvGrpSpPr>
      <p:grpSpPr>
        <a:xfrm>
          <a:off x="0" y="0"/>
          <a:ext cx="0" cy="0"/>
          <a:chOff x="0" y="0"/>
          <a:chExt cx="0" cy="0"/>
        </a:xfrm>
      </p:grpSpPr>
      <p:sp>
        <p:nvSpPr>
          <p:cNvPr id="94" name="Google Shape;94;p1"/>
          <p:cNvSpPr txBox="1">
            <a:spLocks noGrp="1"/>
          </p:cNvSpPr>
          <p:nvPr>
            <p:ph type="ctrTitle"/>
          </p:nvPr>
        </p:nvSpPr>
        <p:spPr>
          <a:xfrm>
            <a:off x="927463" y="1554480"/>
            <a:ext cx="8346540" cy="2496356"/>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
          <p:cNvSpPr txBox="1">
            <a:spLocks noGrp="1"/>
          </p:cNvSpPr>
          <p:nvPr>
            <p:ph type="subTitle" idx="1"/>
          </p:nvPr>
        </p:nvSpPr>
        <p:spPr>
          <a:xfrm>
            <a:off x="1084217" y="4050833"/>
            <a:ext cx="8189786" cy="10968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sz="2800" dirty="0"/>
              <a:t>Subject: </a:t>
            </a:r>
            <a:r>
              <a:rPr lang="en-GB" sz="2800" dirty="0" smtClean="0"/>
              <a:t>Writing </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
          <p:cNvSpPr txBox="1">
            <a:spLocks noGrp="1"/>
          </p:cNvSpPr>
          <p:nvPr>
            <p:ph type="body" idx="1"/>
          </p:nvPr>
        </p:nvSpPr>
        <p:spPr>
          <a:xfrm>
            <a:off x="378825" y="221672"/>
            <a:ext cx="3984300" cy="4752109"/>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r>
              <a:rPr lang="en-GB" sz="2400" dirty="0" smtClean="0"/>
              <a:t>Intent</a:t>
            </a:r>
          </a:p>
          <a:p>
            <a:pPr marL="0" lvl="0" indent="0" algn="l" rtl="0">
              <a:lnSpc>
                <a:spcPct val="90000"/>
              </a:lnSpc>
              <a:spcBef>
                <a:spcPts val="0"/>
              </a:spcBef>
              <a:spcAft>
                <a:spcPts val="0"/>
              </a:spcAft>
              <a:buClr>
                <a:schemeClr val="dk1"/>
              </a:buClr>
              <a:buSzPts val="2400"/>
              <a:buNone/>
            </a:pPr>
            <a:endParaRPr lang="en-GB" sz="1200" dirty="0"/>
          </a:p>
          <a:p>
            <a:pPr marL="0" lvl="0" indent="0" algn="l" rtl="0">
              <a:lnSpc>
                <a:spcPct val="100000"/>
              </a:lnSpc>
              <a:spcBef>
                <a:spcPts val="0"/>
              </a:spcBef>
              <a:spcAft>
                <a:spcPts val="0"/>
              </a:spcAft>
              <a:buClr>
                <a:schemeClr val="dk1"/>
              </a:buClr>
              <a:buSzPts val="2400"/>
              <a:buNone/>
            </a:pPr>
            <a:r>
              <a:rPr lang="en-GB" sz="1200" dirty="0" smtClean="0">
                <a:solidFill>
                  <a:srgbClr val="FF0000"/>
                </a:solidFill>
              </a:rPr>
              <a:t>Curriculum design</a:t>
            </a:r>
            <a:endParaRPr sz="1200" dirty="0">
              <a:solidFill>
                <a:srgbClr val="FF0000"/>
              </a:solidFill>
            </a:endParaRPr>
          </a:p>
          <a:p>
            <a:pPr marL="0" lvl="0" indent="0" algn="l" rtl="0">
              <a:lnSpc>
                <a:spcPct val="100000"/>
              </a:lnSpc>
              <a:spcBef>
                <a:spcPts val="0"/>
              </a:spcBef>
              <a:spcAft>
                <a:spcPts val="0"/>
              </a:spcAft>
              <a:buClr>
                <a:schemeClr val="dk1"/>
              </a:buClr>
              <a:buSzPts val="1100"/>
              <a:buFont typeface="Arial"/>
              <a:buNone/>
            </a:pPr>
            <a:r>
              <a:rPr lang="en-GB" sz="1200" dirty="0"/>
              <a:t>At Cottage Grove, we strive to support our children to become confident writers. Not only do our pupils acquire the necessary knowledge, skills and understanding of the national curriculum, they are encouraged to be creative and become imaginative writers. Our aim is to ensure that every child is able to draw on their own reading and experiences to truly appreciate what writing can achieve. </a:t>
            </a:r>
            <a:endParaRPr lang="en-GB" sz="1200" dirty="0" smtClean="0"/>
          </a:p>
          <a:p>
            <a:pPr marL="0" lvl="0" indent="0" algn="l" rtl="0">
              <a:lnSpc>
                <a:spcPct val="100000"/>
              </a:lnSpc>
              <a:spcBef>
                <a:spcPts val="0"/>
              </a:spcBef>
              <a:spcAft>
                <a:spcPts val="0"/>
              </a:spcAft>
              <a:buClr>
                <a:schemeClr val="dk1"/>
              </a:buClr>
              <a:buSzPts val="1100"/>
              <a:buFont typeface="Arial"/>
              <a:buNone/>
            </a:pPr>
            <a:r>
              <a:rPr lang="en-GB" sz="1200" dirty="0" smtClean="0">
                <a:solidFill>
                  <a:srgbClr val="FF0000"/>
                </a:solidFill>
              </a:rPr>
              <a:t>Sequencing </a:t>
            </a:r>
          </a:p>
          <a:p>
            <a:pPr marL="0" lvl="0" indent="0" algn="l" rtl="0">
              <a:lnSpc>
                <a:spcPct val="100000"/>
              </a:lnSpc>
              <a:spcBef>
                <a:spcPts val="0"/>
              </a:spcBef>
              <a:spcAft>
                <a:spcPts val="0"/>
              </a:spcAft>
              <a:buClr>
                <a:schemeClr val="dk1"/>
              </a:buClr>
              <a:buSzPts val="1100"/>
              <a:buFont typeface="Arial"/>
              <a:buNone/>
            </a:pPr>
            <a:r>
              <a:rPr lang="en-GB" sz="1200" dirty="0" smtClean="0">
                <a:solidFill>
                  <a:schemeClr val="tx1"/>
                </a:solidFill>
              </a:rPr>
              <a:t>The sequencing of lessons build on skills taught in prior lessons to enable children to develop their writing. Children are asked to reflect on their starting point and consequently, they value the progression they have made and consider their next steps as </a:t>
            </a:r>
            <a:r>
              <a:rPr lang="en-GB" sz="1200" smtClean="0">
                <a:solidFill>
                  <a:schemeClr val="tx1"/>
                </a:solidFill>
              </a:rPr>
              <a:t>a writer. . </a:t>
            </a:r>
            <a:endParaRPr lang="en-GB" sz="1200" dirty="0" smtClean="0">
              <a:solidFill>
                <a:schemeClr val="tx1"/>
              </a:solidFill>
            </a:endParaRPr>
          </a:p>
          <a:p>
            <a:pPr marL="0" lvl="0" indent="0" algn="l" rtl="0">
              <a:lnSpc>
                <a:spcPct val="100000"/>
              </a:lnSpc>
              <a:spcBef>
                <a:spcPts val="0"/>
              </a:spcBef>
              <a:spcAft>
                <a:spcPts val="0"/>
              </a:spcAft>
              <a:buClr>
                <a:schemeClr val="dk1"/>
              </a:buClr>
              <a:buSzPts val="1100"/>
              <a:buFont typeface="Arial"/>
              <a:buNone/>
            </a:pPr>
            <a:r>
              <a:rPr lang="en-GB" sz="1200" dirty="0" smtClean="0">
                <a:solidFill>
                  <a:srgbClr val="FF0000"/>
                </a:solidFill>
              </a:rPr>
              <a:t>Disciplinary knowledge </a:t>
            </a:r>
          </a:p>
          <a:p>
            <a:pPr marL="0" lvl="0" indent="0" algn="l" rtl="0">
              <a:lnSpc>
                <a:spcPct val="100000"/>
              </a:lnSpc>
              <a:spcBef>
                <a:spcPts val="0"/>
              </a:spcBef>
              <a:spcAft>
                <a:spcPts val="0"/>
              </a:spcAft>
              <a:buClr>
                <a:schemeClr val="dk1"/>
              </a:buClr>
              <a:buSzPts val="1100"/>
              <a:buFont typeface="Arial"/>
              <a:buNone/>
            </a:pPr>
            <a:r>
              <a:rPr lang="en-GB" sz="1200" dirty="0" smtClean="0">
                <a:solidFill>
                  <a:schemeClr val="tx1"/>
                </a:solidFill>
              </a:rPr>
              <a:t>Pupils are encouraged to be writers who use their imagination and creativity to write for different purposes and audiences. </a:t>
            </a:r>
          </a:p>
          <a:p>
            <a:pPr marL="0" lvl="0" indent="0" algn="l" rtl="0">
              <a:lnSpc>
                <a:spcPct val="100000"/>
              </a:lnSpc>
              <a:spcBef>
                <a:spcPts val="0"/>
              </a:spcBef>
              <a:spcAft>
                <a:spcPts val="0"/>
              </a:spcAft>
              <a:buClr>
                <a:schemeClr val="dk1"/>
              </a:buClr>
              <a:buSzPts val="1100"/>
              <a:buFont typeface="Arial"/>
              <a:buNone/>
            </a:pPr>
            <a:r>
              <a:rPr lang="en-GB" sz="1200" dirty="0" smtClean="0">
                <a:solidFill>
                  <a:srgbClr val="FF0000"/>
                </a:solidFill>
              </a:rPr>
              <a:t>Broad and Balanced  </a:t>
            </a:r>
          </a:p>
          <a:p>
            <a:pPr marL="0" lvl="0" indent="0" algn="l" rtl="0">
              <a:lnSpc>
                <a:spcPct val="100000"/>
              </a:lnSpc>
              <a:spcBef>
                <a:spcPts val="0"/>
              </a:spcBef>
              <a:spcAft>
                <a:spcPts val="0"/>
              </a:spcAft>
              <a:buClr>
                <a:schemeClr val="dk1"/>
              </a:buClr>
              <a:buSzPts val="1100"/>
              <a:buFont typeface="Arial"/>
              <a:buNone/>
            </a:pPr>
            <a:r>
              <a:rPr lang="en-GB" sz="1200" dirty="0" smtClean="0">
                <a:solidFill>
                  <a:schemeClr val="tx1"/>
                </a:solidFill>
              </a:rPr>
              <a:t>Children are invited to write for a variety of purposes. To ensure that these opportunities are meaningful, teachers use hooks such as role play, recordings and pictures as stimuli </a:t>
            </a:r>
          </a:p>
          <a:p>
            <a:pPr marL="0" lvl="0" indent="0" algn="l" rtl="0">
              <a:lnSpc>
                <a:spcPct val="115000"/>
              </a:lnSpc>
              <a:spcBef>
                <a:spcPts val="1200"/>
              </a:spcBef>
              <a:spcAft>
                <a:spcPts val="0"/>
              </a:spcAft>
              <a:buClr>
                <a:schemeClr val="dk1"/>
              </a:buClr>
              <a:buSzPts val="1100"/>
              <a:buFont typeface="Arial"/>
              <a:buNone/>
            </a:pPr>
            <a:endParaRPr sz="1200" dirty="0">
              <a:solidFill>
                <a:srgbClr val="FF0000"/>
              </a:solidFill>
            </a:endParaRPr>
          </a:p>
          <a:p>
            <a:pPr marL="0" lvl="0" indent="0" algn="l" rtl="0">
              <a:lnSpc>
                <a:spcPct val="90000"/>
              </a:lnSpc>
              <a:spcBef>
                <a:spcPts val="1200"/>
              </a:spcBef>
              <a:spcAft>
                <a:spcPts val="0"/>
              </a:spcAft>
              <a:buClr>
                <a:schemeClr val="dk1"/>
              </a:buClr>
              <a:buSzPts val="1200"/>
              <a:buNone/>
            </a:pPr>
            <a:endParaRPr sz="1200" dirty="0"/>
          </a:p>
        </p:txBody>
      </p:sp>
      <p:sp>
        <p:nvSpPr>
          <p:cNvPr id="101" name="Google Shape;101;p2"/>
          <p:cNvSpPr txBox="1"/>
          <p:nvPr/>
        </p:nvSpPr>
        <p:spPr>
          <a:xfrm>
            <a:off x="4475018" y="221673"/>
            <a:ext cx="6885709" cy="4650774"/>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Implementation</a:t>
            </a:r>
            <a:endParaRPr sz="2400" b="0" i="0" u="none" strike="noStrike" cap="none" dirty="0">
              <a:solidFill>
                <a:srgbClr val="3F3F3F"/>
              </a:solidFill>
              <a:latin typeface="Calibri"/>
              <a:ea typeface="Calibri"/>
              <a:cs typeface="Calibri"/>
              <a:sym typeface="Calibri"/>
            </a:endParaRPr>
          </a:p>
          <a:p>
            <a:pPr>
              <a:lnSpc>
                <a:spcPct val="115000"/>
              </a:lnSpc>
              <a:spcBef>
                <a:spcPts val="1200"/>
              </a:spcBef>
              <a:buClr>
                <a:schemeClr val="dk1"/>
              </a:buClr>
              <a:buSzPts val="1100"/>
            </a:pPr>
            <a:r>
              <a:rPr lang="en-GB" sz="1100" b="1" dirty="0">
                <a:solidFill>
                  <a:schemeClr val="dk1"/>
                </a:solidFill>
                <a:latin typeface="Calibri" panose="020F0502020204030204" pitchFamily="34" charset="0"/>
                <a:ea typeface="Calibri"/>
                <a:cs typeface="Calibri" panose="020F0502020204030204" pitchFamily="34" charset="0"/>
                <a:sym typeface="Calibri"/>
              </a:rPr>
              <a:t>Handwriting –</a:t>
            </a:r>
            <a:r>
              <a:rPr lang="en-GB" sz="1100" dirty="0">
                <a:solidFill>
                  <a:schemeClr val="dk1"/>
                </a:solidFill>
                <a:latin typeface="Calibri" panose="020F0502020204030204" pitchFamily="34" charset="0"/>
                <a:ea typeface="Calibri"/>
                <a:cs typeface="Calibri" panose="020F0502020204030204" pitchFamily="34" charset="0"/>
                <a:sym typeface="Calibri"/>
              </a:rPr>
              <a:t> In EYFS</a:t>
            </a:r>
            <a:r>
              <a:rPr lang="en-GB" sz="1100" b="1" dirty="0">
                <a:solidFill>
                  <a:schemeClr val="dk1"/>
                </a:solidFill>
                <a:latin typeface="Calibri" panose="020F0502020204030204" pitchFamily="34" charset="0"/>
                <a:ea typeface="Calibri"/>
                <a:cs typeface="Calibri" panose="020F0502020204030204" pitchFamily="34" charset="0"/>
                <a:sym typeface="Calibri"/>
              </a:rPr>
              <a:t>, </a:t>
            </a:r>
            <a:r>
              <a:rPr lang="en-GB" sz="1100" dirty="0">
                <a:solidFill>
                  <a:schemeClr val="dk1"/>
                </a:solidFill>
                <a:latin typeface="Calibri" panose="020F0502020204030204" pitchFamily="34" charset="0"/>
                <a:ea typeface="Calibri"/>
                <a:cs typeface="Calibri" panose="020F0502020204030204" pitchFamily="34" charset="0"/>
                <a:sym typeface="Calibri"/>
              </a:rPr>
              <a:t>handwriting and letter formation are taught alongside phonics so that children understand how letters are correctly formed.  Children are taught </a:t>
            </a:r>
            <a:r>
              <a:rPr lang="en-GB" sz="1100" dirty="0" err="1">
                <a:solidFill>
                  <a:schemeClr val="dk1"/>
                </a:solidFill>
                <a:latin typeface="Calibri" panose="020F0502020204030204" pitchFamily="34" charset="0"/>
                <a:ea typeface="Calibri"/>
                <a:cs typeface="Calibri" panose="020F0502020204030204" pitchFamily="34" charset="0"/>
                <a:sym typeface="Calibri"/>
              </a:rPr>
              <a:t>precursive</a:t>
            </a:r>
            <a:r>
              <a:rPr lang="en-GB" sz="1100" dirty="0">
                <a:solidFill>
                  <a:schemeClr val="dk1"/>
                </a:solidFill>
                <a:latin typeface="Calibri" panose="020F0502020204030204" pitchFamily="34" charset="0"/>
                <a:ea typeface="Calibri"/>
                <a:cs typeface="Calibri" panose="020F0502020204030204" pitchFamily="34" charset="0"/>
                <a:sym typeface="Calibri"/>
              </a:rPr>
              <a:t>, with lead outs as appropriate.  They have access to gross and fine motor provision to strengthen and develop their muscles in preparation for writing.  Children’s pencil grips are regularly assessed and interventions are put in place to support children to establish a tripod grip. Legible, cursive writing is then taught. </a:t>
            </a:r>
          </a:p>
          <a:p>
            <a:pPr>
              <a:lnSpc>
                <a:spcPct val="115000"/>
              </a:lnSpc>
              <a:spcBef>
                <a:spcPts val="1200"/>
              </a:spcBef>
              <a:buClr>
                <a:schemeClr val="dk1"/>
              </a:buClr>
              <a:buSzPts val="1100"/>
            </a:pPr>
            <a:r>
              <a:rPr lang="en-GB" sz="1100" b="1" dirty="0">
                <a:solidFill>
                  <a:schemeClr val="dk1"/>
                </a:solidFill>
                <a:latin typeface="Calibri" panose="020F0502020204030204" pitchFamily="34" charset="0"/>
                <a:ea typeface="Calibri"/>
                <a:cs typeface="Calibri" panose="020F0502020204030204" pitchFamily="34" charset="0"/>
                <a:sym typeface="Calibri"/>
              </a:rPr>
              <a:t>Spelling – </a:t>
            </a:r>
            <a:r>
              <a:rPr lang="en-GB" sz="1100" dirty="0">
                <a:solidFill>
                  <a:schemeClr val="dk1"/>
                </a:solidFill>
                <a:latin typeface="Calibri" panose="020F0502020204030204" pitchFamily="34" charset="0"/>
                <a:ea typeface="Calibri"/>
                <a:cs typeface="Calibri" panose="020F0502020204030204" pitchFamily="34" charset="0"/>
                <a:sym typeface="Calibri"/>
              </a:rPr>
              <a:t>Spelling is </a:t>
            </a:r>
            <a:r>
              <a:rPr lang="en-GB" sz="1100" dirty="0" smtClean="0">
                <a:solidFill>
                  <a:schemeClr val="dk1"/>
                </a:solidFill>
                <a:latin typeface="Calibri" panose="020F0502020204030204" pitchFamily="34" charset="0"/>
                <a:ea typeface="Calibri"/>
                <a:cs typeface="Calibri" panose="020F0502020204030204" pitchFamily="34" charset="0"/>
                <a:sym typeface="Calibri"/>
              </a:rPr>
              <a:t>initially taught </a:t>
            </a:r>
            <a:r>
              <a:rPr lang="en-GB" sz="1100" dirty="0">
                <a:solidFill>
                  <a:schemeClr val="dk1"/>
                </a:solidFill>
                <a:latin typeface="Calibri" panose="020F0502020204030204" pitchFamily="34" charset="0"/>
                <a:ea typeface="Calibri"/>
                <a:cs typeface="Calibri" panose="020F0502020204030204" pitchFamily="34" charset="0"/>
                <a:sym typeface="Calibri"/>
              </a:rPr>
              <a:t>through daily phonics sessions. Towards the end of </a:t>
            </a:r>
            <a:r>
              <a:rPr lang="en-GB" sz="1100" dirty="0" smtClean="0">
                <a:solidFill>
                  <a:schemeClr val="dk1"/>
                </a:solidFill>
                <a:latin typeface="Calibri" panose="020F0502020204030204" pitchFamily="34" charset="0"/>
                <a:ea typeface="Calibri"/>
                <a:cs typeface="Calibri" panose="020F0502020204030204" pitchFamily="34" charset="0"/>
                <a:sym typeface="Calibri"/>
              </a:rPr>
              <a:t>EYFS, </a:t>
            </a:r>
            <a:r>
              <a:rPr lang="en-GB" sz="1100" dirty="0">
                <a:solidFill>
                  <a:schemeClr val="dk1"/>
                </a:solidFill>
                <a:latin typeface="Calibri" panose="020F0502020204030204" pitchFamily="34" charset="0"/>
                <a:ea typeface="Calibri"/>
                <a:cs typeface="Calibri" panose="020F0502020204030204" pitchFamily="34" charset="0"/>
                <a:sym typeface="Calibri"/>
              </a:rPr>
              <a:t>children are encouraged to use phonetically plausible spellings and to spell ‘tricky’ words linked to the phonics phases correctly</a:t>
            </a:r>
            <a:r>
              <a:rPr lang="en-GB" sz="1100" dirty="0" smtClean="0">
                <a:solidFill>
                  <a:schemeClr val="dk1"/>
                </a:solidFill>
                <a:latin typeface="Calibri" panose="020F0502020204030204" pitchFamily="34" charset="0"/>
                <a:ea typeface="Calibri"/>
                <a:cs typeface="Calibri" panose="020F0502020204030204" pitchFamily="34" charset="0"/>
                <a:sym typeface="Calibri"/>
              </a:rPr>
              <a:t>. Once they move into KS1 and 2, misconceptions are highlighted in books. </a:t>
            </a:r>
            <a:r>
              <a:rPr lang="en-GB" sz="1100" dirty="0">
                <a:solidFill>
                  <a:srgbClr val="3F3F3F"/>
                </a:solidFill>
                <a:latin typeface="Calibri" panose="020F0502020204030204" pitchFamily="34" charset="0"/>
                <a:ea typeface="Calibri"/>
                <a:cs typeface="Calibri" panose="020F0502020204030204" pitchFamily="34" charset="0"/>
                <a:sym typeface="Calibri"/>
              </a:rPr>
              <a:t>Children are then encouraged to use their knowledge of phonetic rules or dictionaries to seek out correct spellings – a skill that is lifelong. </a:t>
            </a:r>
            <a:endParaRPr lang="en-GB" sz="1100" dirty="0">
              <a:solidFill>
                <a:schemeClr val="dk1"/>
              </a:solidFill>
              <a:latin typeface="Calibri" panose="020F0502020204030204" pitchFamily="34" charset="0"/>
              <a:ea typeface="Calibri"/>
              <a:cs typeface="Calibri" panose="020F0502020204030204" pitchFamily="34" charset="0"/>
              <a:sym typeface="Calibri"/>
            </a:endParaRPr>
          </a:p>
          <a:p>
            <a:pPr marL="0" lvl="0" indent="0" algn="l" rtl="0">
              <a:lnSpc>
                <a:spcPct val="115000"/>
              </a:lnSpc>
              <a:spcBef>
                <a:spcPts val="1200"/>
              </a:spcBef>
              <a:spcAft>
                <a:spcPts val="0"/>
              </a:spcAft>
              <a:buClr>
                <a:schemeClr val="dk1"/>
              </a:buClr>
              <a:buSzPts val="1100"/>
              <a:buFont typeface="Arial"/>
              <a:buNone/>
            </a:pPr>
            <a:r>
              <a:rPr lang="en-GB" sz="1100" b="1" dirty="0" smtClean="0">
                <a:solidFill>
                  <a:srgbClr val="3F3F3F"/>
                </a:solidFill>
                <a:latin typeface="Calibri" panose="020F0502020204030204" pitchFamily="34" charset="0"/>
                <a:ea typeface="Calibri"/>
                <a:cs typeface="Calibri" panose="020F0502020204030204" pitchFamily="34" charset="0"/>
                <a:sym typeface="Calibri"/>
              </a:rPr>
              <a:t>Application - </a:t>
            </a:r>
            <a:r>
              <a:rPr lang="en-GB" sz="1100" dirty="0" smtClean="0">
                <a:solidFill>
                  <a:srgbClr val="3F3F3F"/>
                </a:solidFill>
                <a:latin typeface="Calibri" panose="020F0502020204030204" pitchFamily="34" charset="0"/>
                <a:ea typeface="Calibri"/>
                <a:cs typeface="Calibri" panose="020F0502020204030204" pitchFamily="34" charset="0"/>
                <a:sym typeface="Calibri"/>
              </a:rPr>
              <a:t>At </a:t>
            </a:r>
            <a:r>
              <a:rPr lang="en-GB" sz="1100" dirty="0">
                <a:solidFill>
                  <a:srgbClr val="3F3F3F"/>
                </a:solidFill>
                <a:latin typeface="Calibri" panose="020F0502020204030204" pitchFamily="34" charset="0"/>
                <a:ea typeface="Calibri"/>
                <a:cs typeface="Calibri" panose="020F0502020204030204" pitchFamily="34" charset="0"/>
                <a:sym typeface="Calibri"/>
              </a:rPr>
              <a:t>C</a:t>
            </a:r>
            <a:r>
              <a:rPr lang="en-GB" sz="1100" dirty="0">
                <a:solidFill>
                  <a:srgbClr val="3F3F3F"/>
                </a:solidFill>
                <a:latin typeface="Calibri"/>
                <a:ea typeface="Calibri"/>
                <a:cs typeface="Calibri"/>
                <a:sym typeface="Calibri"/>
              </a:rPr>
              <a:t>ottage Grove, we create opportunities to develop a language rich environment. This helps to embed a broad vocabulary that the children need to write successfully. We achieve this by working together to create </a:t>
            </a:r>
            <a:r>
              <a:rPr lang="en-GB" sz="1100" dirty="0" err="1">
                <a:solidFill>
                  <a:srgbClr val="3F3F3F"/>
                </a:solidFill>
                <a:latin typeface="Calibri"/>
                <a:ea typeface="Calibri"/>
                <a:cs typeface="Calibri"/>
                <a:sym typeface="Calibri"/>
              </a:rPr>
              <a:t>wordbanks</a:t>
            </a:r>
            <a:r>
              <a:rPr lang="en-GB" sz="1100" dirty="0">
                <a:solidFill>
                  <a:srgbClr val="3F3F3F"/>
                </a:solidFill>
                <a:latin typeface="Calibri"/>
                <a:ea typeface="Calibri"/>
                <a:cs typeface="Calibri"/>
                <a:sym typeface="Calibri"/>
              </a:rPr>
              <a:t>, which are then displayed on our working walls. Each learning journey begins with at least one model text; thus, allowing children to appreciate the text type fully. This is always underpinned by the grammatical structures, punctuation and spellings expected in their writing. Creative learning journeys are planned by weaving through curriculum objectives in an engaging yet purposeful way, allowing for practical experiences and speaking and listening opportunities. </a:t>
            </a:r>
            <a:r>
              <a:rPr lang="en-GB" sz="1100" dirty="0" smtClean="0">
                <a:solidFill>
                  <a:srgbClr val="3F3F3F"/>
                </a:solidFill>
                <a:latin typeface="Calibri"/>
                <a:ea typeface="Calibri"/>
                <a:cs typeface="Calibri"/>
                <a:sym typeface="Calibri"/>
              </a:rPr>
              <a:t>In </a:t>
            </a:r>
            <a:r>
              <a:rPr lang="en-GB" sz="1100" dirty="0">
                <a:solidFill>
                  <a:srgbClr val="3F3F3F"/>
                </a:solidFill>
                <a:latin typeface="Calibri"/>
                <a:ea typeface="Calibri"/>
                <a:cs typeface="Calibri"/>
                <a:sym typeface="Calibri"/>
              </a:rPr>
              <a:t>addition, Cottage Grove has adopted pupil conferencing. It invites productive dialogue between teacher and pupil and encourages children to reflect on their writing. This can also be done independently and through peer assessment, whereby peers learn to give each other constructive feedback to support one another. </a:t>
            </a:r>
            <a:endParaRPr lang="en-GB" sz="1100" dirty="0" smtClean="0">
              <a:solidFill>
                <a:srgbClr val="3F3F3F"/>
              </a:solidFill>
              <a:latin typeface="Calibri"/>
              <a:ea typeface="Calibri"/>
              <a:cs typeface="Calibri"/>
              <a:sym typeface="Calibri"/>
            </a:endParaRPr>
          </a:p>
          <a:p>
            <a:pPr>
              <a:lnSpc>
                <a:spcPct val="115000"/>
              </a:lnSpc>
              <a:spcBef>
                <a:spcPts val="1200"/>
              </a:spcBef>
              <a:buClr>
                <a:schemeClr val="dk1"/>
              </a:buClr>
              <a:buSzPts val="1100"/>
            </a:pPr>
            <a:endParaRPr lang="en-GB" sz="1100" dirty="0" smtClean="0"/>
          </a:p>
          <a:p>
            <a:pPr marL="0" lvl="0" indent="0" algn="l" rtl="0">
              <a:lnSpc>
                <a:spcPct val="115000"/>
              </a:lnSpc>
              <a:spcBef>
                <a:spcPts val="1200"/>
              </a:spcBef>
              <a:spcAft>
                <a:spcPts val="0"/>
              </a:spcAft>
              <a:buClr>
                <a:schemeClr val="dk1"/>
              </a:buClr>
              <a:buSzPts val="1100"/>
              <a:buFont typeface="Arial"/>
              <a:buNone/>
            </a:pPr>
            <a:endParaRPr sz="1100" dirty="0">
              <a:solidFill>
                <a:srgbClr val="3F3F3F"/>
              </a:solidFill>
              <a:latin typeface="Calibri"/>
              <a:ea typeface="Calibri"/>
              <a:cs typeface="Calibri"/>
              <a:sym typeface="Calibri"/>
            </a:endParaRPr>
          </a:p>
          <a:p>
            <a:pPr marL="0" marR="0" lvl="0" indent="0" algn="l" rtl="0">
              <a:spcBef>
                <a:spcPts val="1200"/>
              </a:spcBef>
              <a:spcAft>
                <a:spcPts val="0"/>
              </a:spcAft>
              <a:buClr>
                <a:schemeClr val="accent1"/>
              </a:buClr>
              <a:buSzPts val="1920"/>
              <a:buFont typeface="Noto Sans Symbols"/>
              <a:buNone/>
            </a:pPr>
            <a:endParaRPr sz="1300" dirty="0">
              <a:solidFill>
                <a:srgbClr val="3F3F3F"/>
              </a:solidFill>
              <a:latin typeface="Calibri"/>
              <a:ea typeface="Calibri"/>
              <a:cs typeface="Calibri"/>
              <a:sym typeface="Calibri"/>
            </a:endParaRPr>
          </a:p>
          <a:p>
            <a:pPr marL="0" marR="0" lvl="0" indent="0" algn="l" rtl="0">
              <a:spcBef>
                <a:spcPts val="1000"/>
              </a:spcBef>
              <a:spcAft>
                <a:spcPts val="0"/>
              </a:spcAft>
              <a:buClr>
                <a:schemeClr val="accent1"/>
              </a:buClr>
              <a:buSzPts val="960"/>
              <a:buFont typeface="Noto Sans Symbols"/>
              <a:buNone/>
            </a:pPr>
            <a:endParaRPr sz="1300" b="0" i="0" u="none" strike="noStrike" cap="none" dirty="0">
              <a:solidFill>
                <a:srgbClr val="3F3F3F"/>
              </a:solidFill>
              <a:latin typeface="Calibri"/>
              <a:ea typeface="Calibri"/>
              <a:cs typeface="Calibri"/>
              <a:sym typeface="Calibri"/>
            </a:endParaRPr>
          </a:p>
        </p:txBody>
      </p:sp>
      <p:sp>
        <p:nvSpPr>
          <p:cNvPr id="102" name="Google Shape;102;p2"/>
          <p:cNvSpPr txBox="1"/>
          <p:nvPr/>
        </p:nvSpPr>
        <p:spPr>
          <a:xfrm>
            <a:off x="3363685" y="5098612"/>
            <a:ext cx="8464731" cy="1563190"/>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a:solidFill>
                  <a:srgbClr val="3F3F3F"/>
                </a:solidFill>
                <a:latin typeface="Calibri"/>
                <a:ea typeface="Calibri"/>
                <a:cs typeface="Calibri"/>
                <a:sym typeface="Calibri"/>
              </a:rPr>
              <a:t>Impact</a:t>
            </a:r>
            <a:endParaRPr sz="2400" b="0" i="0" u="none" strike="noStrike" cap="none">
              <a:solidFill>
                <a:srgbClr val="3F3F3F"/>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GB" sz="1300">
                <a:solidFill>
                  <a:srgbClr val="3F3F3F"/>
                </a:solidFill>
                <a:latin typeface="Calibri"/>
                <a:ea typeface="Calibri"/>
                <a:cs typeface="Calibri"/>
                <a:sym typeface="Calibri"/>
              </a:rPr>
              <a:t>Through excellent teaching, we aim to ensure that attainment in writing is in line or exceeds their potential when we consider the varying starting points of all our children. By regularly assessing our children’s needs, we are able to ascertain how best to support them and make progress in the different aspects covered across writing. At Cottage Grove, children aspire to become avid writers and we celebrate the progress they have made. </a:t>
            </a:r>
            <a:endParaRPr sz="1300">
              <a:solidFill>
                <a:srgbClr val="3F3F3F"/>
              </a:solidFill>
              <a:latin typeface="Calibri"/>
              <a:ea typeface="Calibri"/>
              <a:cs typeface="Calibri"/>
              <a:sym typeface="Calibri"/>
            </a:endParaRPr>
          </a:p>
          <a:p>
            <a:pPr marL="0" marR="0" lvl="0" indent="0" algn="l" rtl="0">
              <a:spcBef>
                <a:spcPts val="1200"/>
              </a:spcBef>
              <a:spcAft>
                <a:spcPts val="0"/>
              </a:spcAft>
              <a:buClr>
                <a:schemeClr val="accent1"/>
              </a:buClr>
              <a:buSzPts val="1920"/>
              <a:buFont typeface="Noto Sans Symbols"/>
              <a:buNone/>
            </a:pPr>
            <a:endParaRPr sz="2400">
              <a:solidFill>
                <a:srgbClr val="3F3F3F"/>
              </a:solidFill>
              <a:latin typeface="Calibri"/>
              <a:ea typeface="Calibri"/>
              <a:cs typeface="Calibri"/>
              <a:sym typeface="Calibri"/>
            </a:endParaRPr>
          </a:p>
          <a:p>
            <a:pPr marL="0" marR="0" lvl="0" indent="0" algn="l" rtl="0">
              <a:spcBef>
                <a:spcPts val="1000"/>
              </a:spcBef>
              <a:spcAft>
                <a:spcPts val="0"/>
              </a:spcAft>
              <a:buClr>
                <a:schemeClr val="accent1"/>
              </a:buClr>
              <a:buSzPts val="960"/>
              <a:buFont typeface="Noto Sans Symbols"/>
              <a:buNone/>
            </a:pPr>
            <a:endParaRPr sz="1200" b="0" i="0" u="none" strike="noStrike" cap="none">
              <a:solidFill>
                <a:srgbClr val="3F3F3F"/>
              </a:solidFill>
              <a:latin typeface="Calibri"/>
              <a:ea typeface="Calibri"/>
              <a:cs typeface="Calibri"/>
              <a:sym typeface="Calibri"/>
            </a:endParaRPr>
          </a:p>
        </p:txBody>
      </p:sp>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backgroundRemoval t="0" b="89706" l="0" r="98381"/>
                    </a14:imgEffect>
                  </a14:imgLayer>
                </a14:imgProps>
              </a:ext>
            </a:extLst>
          </a:blip>
          <a:stretch>
            <a:fillRect/>
          </a:stretch>
        </p:blipFill>
        <p:spPr>
          <a:xfrm>
            <a:off x="546927" y="5098612"/>
            <a:ext cx="1824048" cy="150650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46302DF9845F41BF8EBA0E82BDC25C" ma:contentTypeVersion="14" ma:contentTypeDescription="Create a new document." ma:contentTypeScope="" ma:versionID="e0308c5bdc9d56bb152847fdb026d11d">
  <xsd:schema xmlns:xsd="http://www.w3.org/2001/XMLSchema" xmlns:xs="http://www.w3.org/2001/XMLSchema" xmlns:p="http://schemas.microsoft.com/office/2006/metadata/properties" xmlns:ns2="104b5f8c-a960-4db2-8fd5-5b40b019bcb5" xmlns:ns3="ef802d93-c6f9-4054-b601-bda03835ee1a" targetNamespace="http://schemas.microsoft.com/office/2006/metadata/properties" ma:root="true" ma:fieldsID="b311e12ad9ae2b751bf28f3328094d92" ns2:_="" ns3:_="">
    <xsd:import namespace="104b5f8c-a960-4db2-8fd5-5b40b019bcb5"/>
    <xsd:import namespace="ef802d93-c6f9-4054-b601-bda03835ee1a"/>
    <xsd:element name="properties">
      <xsd:complexType>
        <xsd:sequence>
          <xsd:element name="documentManagement">
            <xsd:complexType>
              <xsd:all>
                <xsd:element ref="ns2:MigrationSourceID" minOccurs="0"/>
                <xsd:element ref="ns3:MediaServiceBillingMetadata"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2:TaxCatchAll" minOccurs="0"/>
                <xsd:element ref="ns3:MediaServiceOCR" minOccurs="0"/>
                <xsd:element ref="ns3:MediaServiceLocation" minOccurs="0"/>
                <xsd:element ref="ns3:MediaServiceEventHashCode" minOccurs="0"/>
                <xsd:element ref="ns3:MediaServiceGenerationTim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4b5f8c-a960-4db2-8fd5-5b40b019bcb5" elementFormDefault="qualified">
    <xsd:import namespace="http://schemas.microsoft.com/office/2006/documentManagement/types"/>
    <xsd:import namespace="http://schemas.microsoft.com/office/infopath/2007/PartnerControls"/>
    <xsd:element name="MigrationSourceID" ma:index="8" nillable="true" ma:displayName="MigrationSourceID" ma:internalName="MigrationSourceID" ma:readOnly="true">
      <xsd:simpleType>
        <xsd:restriction base="dms:Text"/>
      </xsd:simpleType>
    </xsd:element>
    <xsd:element name="TaxCatchAll" ma:index="16" nillable="true" ma:displayName="Taxonomy Catch All Column" ma:hidden="true" ma:list="{6d9da9d9-ebb1-455d-99b5-ac56f0fb6d90}" ma:internalName="TaxCatchAll" ma:showField="CatchAllData" ma:web="104b5f8c-a960-4db2-8fd5-5b40b019bcb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f802d93-c6f9-4054-b601-bda03835ee1a" elementFormDefault="qualified">
    <xsd:import namespace="http://schemas.microsoft.com/office/2006/documentManagement/types"/>
    <xsd:import namespace="http://schemas.microsoft.com/office/infopath/2007/PartnerControls"/>
    <xsd:element name="MediaServiceBillingMetadata" ma:index="9" nillable="true" ma:displayName="MediaServiceBillingMetadata" ma:hidden="true" ma:internalName="MediaServiceBillingMetadata" ma:readOnly="true">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description="" ma:hidden="true" ma:indexed="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SourceID xmlns="104b5f8c-a960-4db2-8fd5-5b40b019bcb5">1lLbq4GSZ-HY-b4krUQO3IyuptlL1e2MI</MigrationSourceID>
    <lcf76f155ced4ddcb4097134ff3c332f xmlns="ef802d93-c6f9-4054-b601-bda03835ee1a">
      <Terms xmlns="http://schemas.microsoft.com/office/infopath/2007/PartnerControls"/>
    </lcf76f155ced4ddcb4097134ff3c332f>
    <TaxCatchAll xmlns="104b5f8c-a960-4db2-8fd5-5b40b019bcb5" xsi:nil="true"/>
  </documentManagement>
</p:properties>
</file>

<file path=customXml/itemProps1.xml><?xml version="1.0" encoding="utf-8"?>
<ds:datastoreItem xmlns:ds="http://schemas.openxmlformats.org/officeDocument/2006/customXml" ds:itemID="{604F02A7-8AAF-412A-A56C-23CCEAE1AC1A}"/>
</file>

<file path=customXml/itemProps2.xml><?xml version="1.0" encoding="utf-8"?>
<ds:datastoreItem xmlns:ds="http://schemas.openxmlformats.org/officeDocument/2006/customXml" ds:itemID="{872DA669-CB1E-4ED1-AA78-3EE172BD91B7}"/>
</file>

<file path=customXml/itemProps3.xml><?xml version="1.0" encoding="utf-8"?>
<ds:datastoreItem xmlns:ds="http://schemas.openxmlformats.org/officeDocument/2006/customXml" ds:itemID="{51627530-0063-49DC-AF86-41770D7A7C9F}"/>
</file>

<file path=docProps/app.xml><?xml version="1.0" encoding="utf-8"?>
<Properties xmlns="http://schemas.openxmlformats.org/officeDocument/2006/extended-properties" xmlns:vt="http://schemas.openxmlformats.org/officeDocument/2006/docPropsVTypes">
  <TotalTime>42</TotalTime>
  <Words>607</Words>
  <Application>Microsoft Office PowerPoint</Application>
  <PresentationFormat>Widescreen</PresentationFormat>
  <Paragraphs>20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Noto Sans Symbols</vt:lpstr>
      <vt:lpstr>Office Theme</vt:lpstr>
      <vt:lpstr>Intent, Implementation,  &amp; Impact.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&amp; Impact.</dc:title>
  <dc:creator>Anna Richards</dc:creator>
  <cp:lastModifiedBy>Amina Khanum</cp:lastModifiedBy>
  <cp:revision>9</cp:revision>
  <dcterms:created xsi:type="dcterms:W3CDTF">2021-09-30T10:57:43Z</dcterms:created>
  <dcterms:modified xsi:type="dcterms:W3CDTF">2023-11-27T21:48:33Z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0x010100FA46302DF9845F41BF8EBA0E82BDC25C</vt:lpwstr>
  </property>
  <property fmtid="{D5CDD505-2E9C-101B-9397-08002B2CF9AE}" pid="3" name="Order">
    <vt:r8>97300</vt:r8>
  </property>
</Properties>
</file>