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4"/>
  </p:notesMasterIdLst>
  <p:sldIdLst>
    <p:sldId id="256" r:id="rId2"/>
    <p:sldId id="257" r:id="rId3"/>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 roundtripDataSignature="AMtx7mjf+KqyHgxV70bLo/Ww3utnsF2U2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9" d="100"/>
          <a:sy n="109" d="100"/>
        </p:scale>
        <p:origin x="63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openxmlformats.org/officeDocument/2006/relationships/customXml" Target="../customXml/item2.xml"/><Relationship Id="rId3" Type="http://schemas.openxmlformats.org/officeDocument/2006/relationships/slide" Target="slides/slide2.xml"/><Relationship Id="rId7" Type="http://customschemas.google.com/relationships/presentationmetadata" Target="metadata"/><Relationship Id="rId12"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11" Type="http://schemas.openxmlformats.org/officeDocument/2006/relationships/tableStyles" Target="tableStyles.xml"/><Relationship Id="rId10" Type="http://schemas.openxmlformats.org/officeDocument/2006/relationships/theme" Target="theme/theme1.xml"/><Relationship Id="rId4" Type="http://schemas.openxmlformats.org/officeDocument/2006/relationships/notesMaster" Target="notesMasters/notesMaster1.xml"/><Relationship Id="rId9" Type="http://schemas.openxmlformats.org/officeDocument/2006/relationships/viewProps" Target="viewProps.xml"/><Relationship Id="rId14"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
        <p:cNvGrpSpPr/>
        <p:nvPr/>
      </p:nvGrpSpPr>
      <p:grpSpPr>
        <a:xfrm>
          <a:off x="0" y="0"/>
          <a:ext cx="0" cy="0"/>
          <a:chOff x="0" y="0"/>
          <a:chExt cx="0" cy="0"/>
        </a:xfrm>
      </p:grpSpPr>
      <p:sp>
        <p:nvSpPr>
          <p:cNvPr id="14" name="Google Shape;14;p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 name="Google Shape;15;p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6" name="Google Shape;16;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 name="Google Shape;17;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 name="Google Shape;18;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9"/>
        <p:cNvGrpSpPr/>
        <p:nvPr/>
      </p:nvGrpSpPr>
      <p:grpSpPr>
        <a:xfrm>
          <a:off x="0" y="0"/>
          <a:ext cx="0" cy="0"/>
          <a:chOff x="0" y="0"/>
          <a:chExt cx="0" cy="0"/>
        </a:xfrm>
      </p:grpSpPr>
      <p:sp>
        <p:nvSpPr>
          <p:cNvPr id="20" name="Google Shape;20;p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 name="Google Shape;22;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25"/>
        <p:cNvGrpSpPr/>
        <p:nvPr/>
      </p:nvGrpSpPr>
      <p:grpSpPr>
        <a:xfrm>
          <a:off x="0" y="0"/>
          <a:ext cx="0" cy="0"/>
          <a:chOff x="0" y="0"/>
          <a:chExt cx="0" cy="0"/>
        </a:xfrm>
      </p:grpSpPr>
      <p:sp>
        <p:nvSpPr>
          <p:cNvPr id="26" name="Google Shape;26;p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pic>
        <p:nvPicPr>
          <p:cNvPr id="31" name="Google Shape;31;p6"/>
          <p:cNvPicPr preferRelativeResize="0"/>
          <p:nvPr/>
        </p:nvPicPr>
        <p:blipFill rotWithShape="1">
          <a:blip r:embed="rId2">
            <a:alphaModFix/>
          </a:blip>
          <a:srcRect/>
          <a:stretch/>
        </p:blipFill>
        <p:spPr>
          <a:xfrm>
            <a:off x="11622741" y="63126"/>
            <a:ext cx="501650" cy="501650"/>
          </a:xfrm>
          <a:prstGeom prst="rect">
            <a:avLst/>
          </a:prstGeom>
          <a:noFill/>
          <a:ln>
            <a:noFill/>
          </a:ln>
        </p:spPr>
      </p:pic>
      <p:pic>
        <p:nvPicPr>
          <p:cNvPr id="32" name="Google Shape;32;p6"/>
          <p:cNvPicPr preferRelativeResize="0"/>
          <p:nvPr/>
        </p:nvPicPr>
        <p:blipFill rotWithShape="1">
          <a:blip r:embed="rId3">
            <a:alphaModFix/>
          </a:blip>
          <a:srcRect/>
          <a:stretch/>
        </p:blipFill>
        <p:spPr>
          <a:xfrm>
            <a:off x="0" y="6293224"/>
            <a:ext cx="2280902" cy="662766"/>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3"/>
        <p:cNvGrpSpPr/>
        <p:nvPr/>
      </p:nvGrpSpPr>
      <p:grpSpPr>
        <a:xfrm>
          <a:off x="0" y="0"/>
          <a:ext cx="0" cy="0"/>
          <a:chOff x="0" y="0"/>
          <a:chExt cx="0" cy="0"/>
        </a:xfrm>
      </p:grpSpPr>
      <p:sp>
        <p:nvSpPr>
          <p:cNvPr id="34" name="Google Shape;34;p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6" name="Google Shape;36;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9"/>
        <p:cNvGrpSpPr/>
        <p:nvPr/>
      </p:nvGrpSpPr>
      <p:grpSpPr>
        <a:xfrm>
          <a:off x="0" y="0"/>
          <a:ext cx="0" cy="0"/>
          <a:chOff x="0" y="0"/>
          <a:chExt cx="0" cy="0"/>
        </a:xfrm>
      </p:grpSpPr>
      <p:sp>
        <p:nvSpPr>
          <p:cNvPr id="40" name="Google Shape;40;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1" name="Google Shape;41;p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3" name="Google Shape;43;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6"/>
        <p:cNvGrpSpPr/>
        <p:nvPr/>
      </p:nvGrpSpPr>
      <p:grpSpPr>
        <a:xfrm>
          <a:off x="0" y="0"/>
          <a:ext cx="0" cy="0"/>
          <a:chOff x="0" y="0"/>
          <a:chExt cx="0" cy="0"/>
        </a:xfrm>
      </p:grpSpPr>
      <p:sp>
        <p:nvSpPr>
          <p:cNvPr id="47" name="Google Shape;47;p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8" name="Google Shape;48;p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5"/>
        <p:cNvGrpSpPr/>
        <p:nvPr/>
      </p:nvGrpSpPr>
      <p:grpSpPr>
        <a:xfrm>
          <a:off x="0" y="0"/>
          <a:ext cx="0" cy="0"/>
          <a:chOff x="0" y="0"/>
          <a:chExt cx="0" cy="0"/>
        </a:xfrm>
      </p:grpSpPr>
      <p:sp>
        <p:nvSpPr>
          <p:cNvPr id="56" name="Google Shape;56;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7" name="Google Shape;57;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0"/>
        <p:cNvGrpSpPr/>
        <p:nvPr/>
      </p:nvGrpSpPr>
      <p:grpSpPr>
        <a:xfrm>
          <a:off x="0" y="0"/>
          <a:ext cx="0" cy="0"/>
          <a:chOff x="0" y="0"/>
          <a:chExt cx="0" cy="0"/>
        </a:xfrm>
      </p:grpSpPr>
      <p:sp>
        <p:nvSpPr>
          <p:cNvPr id="61" name="Google Shape;61;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4"/>
        <p:cNvGrpSpPr/>
        <p:nvPr/>
      </p:nvGrpSpPr>
      <p:grpSpPr>
        <a:xfrm>
          <a:off x="0" y="0"/>
          <a:ext cx="0" cy="0"/>
          <a:chOff x="0" y="0"/>
          <a:chExt cx="0" cy="0"/>
        </a:xfrm>
      </p:grpSpPr>
      <p:sp>
        <p:nvSpPr>
          <p:cNvPr id="65" name="Google Shape;65;p1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6" name="Google Shape;66;p1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7" name="Google Shape;67;p1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8" name="Google Shape;6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1"/>
        <p:cNvGrpSpPr/>
        <p:nvPr/>
      </p:nvGrpSpPr>
      <p:grpSpPr>
        <a:xfrm>
          <a:off x="0" y="0"/>
          <a:ext cx="0" cy="0"/>
          <a:chOff x="0" y="0"/>
          <a:chExt cx="0" cy="0"/>
        </a:xfrm>
      </p:grpSpPr>
      <p:sp>
        <p:nvSpPr>
          <p:cNvPr id="72" name="Google Shape;72;p1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13"/>
          <p:cNvSpPr>
            <a:spLocks noGrp="1"/>
          </p:cNvSpPr>
          <p:nvPr>
            <p:ph type="pic" idx="2"/>
          </p:nvPr>
        </p:nvSpPr>
        <p:spPr>
          <a:xfrm>
            <a:off x="5183188" y="987425"/>
            <a:ext cx="6172200" cy="4873625"/>
          </a:xfrm>
          <a:prstGeom prst="rect">
            <a:avLst/>
          </a:prstGeom>
          <a:noFill/>
          <a:ln>
            <a:noFill/>
          </a:ln>
        </p:spPr>
      </p:sp>
      <p:sp>
        <p:nvSpPr>
          <p:cNvPr id="74" name="Google Shape;74;p1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5" name="Google Shape;75;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8"/>
        <p:cNvGrpSpPr/>
        <p:nvPr/>
      </p:nvGrpSpPr>
      <p:grpSpPr>
        <a:xfrm>
          <a:off x="0" y="0"/>
          <a:ext cx="0" cy="0"/>
          <a:chOff x="0" y="0"/>
          <a:chExt cx="0" cy="0"/>
        </a:xfrm>
      </p:grpSpPr>
      <p:sp>
        <p:nvSpPr>
          <p:cNvPr id="79" name="Google Shape;79;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1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4"/>
        <p:cNvGrpSpPr/>
        <p:nvPr/>
      </p:nvGrpSpPr>
      <p:grpSpPr>
        <a:xfrm>
          <a:off x="0" y="0"/>
          <a:ext cx="0" cy="0"/>
          <a:chOff x="0" y="0"/>
          <a:chExt cx="0" cy="0"/>
        </a:xfrm>
      </p:grpSpPr>
      <p:sp>
        <p:nvSpPr>
          <p:cNvPr id="85" name="Google Shape;85;p1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6" name="Google Shape;86;p1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7" name="Google Shape;87;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7FBF4"/>
            </a:gs>
            <a:gs pos="74000">
              <a:srgbClr val="BDDCA8"/>
            </a:gs>
            <a:gs pos="83000">
              <a:srgbClr val="BDDCA8"/>
            </a:gs>
            <a:gs pos="100000">
              <a:srgbClr val="D3E7C5"/>
            </a:gs>
          </a:gsLst>
          <a:lin ang="5400000" scaled="0"/>
        </a:gradFill>
        <a:effectLst/>
      </p:bgPr>
    </p:bg>
    <p:spTree>
      <p:nvGrpSpPr>
        <p:cNvPr id="1" name="Shape 5"/>
        <p:cNvGrpSpPr/>
        <p:nvPr/>
      </p:nvGrpSpPr>
      <p:grpSpPr>
        <a:xfrm>
          <a:off x="0" y="0"/>
          <a:ext cx="0" cy="0"/>
          <a:chOff x="0" y="0"/>
          <a:chExt cx="0" cy="0"/>
        </a:xfrm>
      </p:grpSpPr>
      <p:sp>
        <p:nvSpPr>
          <p:cNvPr id="6" name="Google Shape;6;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pic>
        <p:nvPicPr>
          <p:cNvPr id="11" name="Google Shape;11;p3"/>
          <p:cNvPicPr preferRelativeResize="0"/>
          <p:nvPr/>
        </p:nvPicPr>
        <p:blipFill rotWithShape="1">
          <a:blip r:embed="rId14">
            <a:alphaModFix/>
          </a:blip>
          <a:srcRect/>
          <a:stretch/>
        </p:blipFill>
        <p:spPr>
          <a:xfrm>
            <a:off x="11398623" y="63126"/>
            <a:ext cx="725768" cy="725768"/>
          </a:xfrm>
          <a:prstGeom prst="rect">
            <a:avLst/>
          </a:prstGeom>
          <a:noFill/>
          <a:ln>
            <a:noFill/>
          </a:ln>
        </p:spPr>
      </p:pic>
      <p:pic>
        <p:nvPicPr>
          <p:cNvPr id="12" name="Google Shape;12;p3"/>
          <p:cNvPicPr preferRelativeResize="0"/>
          <p:nvPr/>
        </p:nvPicPr>
        <p:blipFill rotWithShape="1">
          <a:blip r:embed="rId15">
            <a:alphaModFix/>
          </a:blip>
          <a:srcRect/>
          <a:stretch/>
        </p:blipFill>
        <p:spPr>
          <a:xfrm>
            <a:off x="0" y="6293224"/>
            <a:ext cx="2280902" cy="662766"/>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E1EFD8"/>
            </a:gs>
            <a:gs pos="23902">
              <a:srgbClr val="D6EACA"/>
            </a:gs>
            <a:gs pos="33000">
              <a:srgbClr val="BDDCA8"/>
            </a:gs>
            <a:gs pos="44250">
              <a:srgbClr val="BEDCAA"/>
            </a:gs>
            <a:gs pos="83000">
              <a:srgbClr val="BDDCA8"/>
            </a:gs>
            <a:gs pos="100000">
              <a:srgbClr val="D3E7C5"/>
            </a:gs>
          </a:gsLst>
          <a:lin ang="5400000" scaled="0"/>
        </a:gradFill>
        <a:effectLst/>
      </p:bgPr>
    </p:bg>
    <p:spTree>
      <p:nvGrpSpPr>
        <p:cNvPr id="1" name="Shape 93"/>
        <p:cNvGrpSpPr/>
        <p:nvPr/>
      </p:nvGrpSpPr>
      <p:grpSpPr>
        <a:xfrm>
          <a:off x="0" y="0"/>
          <a:ext cx="0" cy="0"/>
          <a:chOff x="0" y="0"/>
          <a:chExt cx="0" cy="0"/>
        </a:xfrm>
      </p:grpSpPr>
      <p:sp>
        <p:nvSpPr>
          <p:cNvPr id="94" name="Google Shape;94;p1"/>
          <p:cNvSpPr txBox="1">
            <a:spLocks noGrp="1"/>
          </p:cNvSpPr>
          <p:nvPr>
            <p:ph type="ctrTitle"/>
          </p:nvPr>
        </p:nvSpPr>
        <p:spPr>
          <a:xfrm>
            <a:off x="927463" y="1554480"/>
            <a:ext cx="8346540" cy="2496356"/>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chemeClr val="dk1"/>
              </a:buClr>
              <a:buSzPct val="100000"/>
              <a:buFont typeface="Calibri"/>
              <a:buNone/>
            </a:pPr>
            <a:r>
              <a:rPr lang="en-GB"/>
              <a:t>Intent,</a:t>
            </a:r>
            <a:br>
              <a:rPr lang="en-GB"/>
            </a:br>
            <a:r>
              <a:rPr lang="en-GB"/>
              <a:t>Implementation, </a:t>
            </a:r>
            <a:br>
              <a:rPr lang="en-GB"/>
            </a:br>
            <a:r>
              <a:rPr lang="en-GB"/>
              <a:t>&amp; Impact.</a:t>
            </a:r>
            <a:endParaRPr/>
          </a:p>
        </p:txBody>
      </p:sp>
      <p:sp>
        <p:nvSpPr>
          <p:cNvPr id="95" name="Google Shape;95;p1"/>
          <p:cNvSpPr txBox="1">
            <a:spLocks noGrp="1"/>
          </p:cNvSpPr>
          <p:nvPr>
            <p:ph type="subTitle" idx="1"/>
          </p:nvPr>
        </p:nvSpPr>
        <p:spPr>
          <a:xfrm>
            <a:off x="1084217" y="4050833"/>
            <a:ext cx="8189786" cy="109689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GB" sz="2800"/>
              <a:t>Subject: KS2 Writing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2"/>
          <p:cNvSpPr txBox="1">
            <a:spLocks noGrp="1"/>
          </p:cNvSpPr>
          <p:nvPr>
            <p:ph type="body" idx="1"/>
          </p:nvPr>
        </p:nvSpPr>
        <p:spPr>
          <a:xfrm>
            <a:off x="378825" y="431075"/>
            <a:ext cx="3984300" cy="3157500"/>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2400"/>
              <a:buNone/>
            </a:pPr>
            <a:r>
              <a:rPr lang="en-GB" sz="2400"/>
              <a:t>Intent</a:t>
            </a:r>
            <a:endParaRPr sz="2400"/>
          </a:p>
          <a:p>
            <a:pPr marL="0" lvl="0" indent="0" algn="l" rtl="0">
              <a:lnSpc>
                <a:spcPct val="115000"/>
              </a:lnSpc>
              <a:spcBef>
                <a:spcPts val="1200"/>
              </a:spcBef>
              <a:spcAft>
                <a:spcPts val="0"/>
              </a:spcAft>
              <a:buClr>
                <a:schemeClr val="dk1"/>
              </a:buClr>
              <a:buSzPts val="1100"/>
              <a:buFont typeface="Arial"/>
              <a:buNone/>
            </a:pPr>
            <a:r>
              <a:rPr lang="en-GB" sz="1300"/>
              <a:t>At Cottage Grove, we strive to support our children to become confident writers. Not only do our pupils acquire the necessary knowledge, skills and understanding of the national curriculum, they are encouraged to be creative and become imaginative writers. Our aim is to ensure that every child is able to draw on their own reading and experiences to truly appreciate what writing can achieve. </a:t>
            </a:r>
            <a:endParaRPr sz="1300"/>
          </a:p>
          <a:p>
            <a:pPr marL="0" lvl="0" indent="0" algn="l" rtl="0">
              <a:lnSpc>
                <a:spcPct val="90000"/>
              </a:lnSpc>
              <a:spcBef>
                <a:spcPts val="1200"/>
              </a:spcBef>
              <a:spcAft>
                <a:spcPts val="0"/>
              </a:spcAft>
              <a:buClr>
                <a:schemeClr val="dk1"/>
              </a:buClr>
              <a:buSzPts val="1200"/>
              <a:buNone/>
            </a:pPr>
            <a:endParaRPr sz="1200"/>
          </a:p>
        </p:txBody>
      </p:sp>
      <p:sp>
        <p:nvSpPr>
          <p:cNvPr id="101" name="Google Shape;101;p2"/>
          <p:cNvSpPr txBox="1"/>
          <p:nvPr/>
        </p:nvSpPr>
        <p:spPr>
          <a:xfrm>
            <a:off x="4572000" y="431075"/>
            <a:ext cx="6048103" cy="4441372"/>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Clr>
                <a:schemeClr val="accent1"/>
              </a:buClr>
              <a:buSzPts val="1920"/>
              <a:buFont typeface="Noto Sans Symbols"/>
              <a:buNone/>
            </a:pPr>
            <a:r>
              <a:rPr lang="en-GB" sz="2400" b="0" i="0" u="none" strike="noStrike" cap="none">
                <a:solidFill>
                  <a:srgbClr val="3F3F3F"/>
                </a:solidFill>
                <a:latin typeface="Calibri"/>
                <a:ea typeface="Calibri"/>
                <a:cs typeface="Calibri"/>
                <a:sym typeface="Calibri"/>
              </a:rPr>
              <a:t>Implementation</a:t>
            </a:r>
            <a:endParaRPr sz="2400" b="0" i="0" u="none" strike="noStrike" cap="none">
              <a:solidFill>
                <a:srgbClr val="3F3F3F"/>
              </a:solidFill>
              <a:latin typeface="Calibri"/>
              <a:ea typeface="Calibri"/>
              <a:cs typeface="Calibri"/>
              <a:sym typeface="Calibri"/>
            </a:endParaRPr>
          </a:p>
          <a:p>
            <a:pPr marL="0" lvl="0" indent="0" algn="l" rtl="0">
              <a:lnSpc>
                <a:spcPct val="115000"/>
              </a:lnSpc>
              <a:spcBef>
                <a:spcPts val="1200"/>
              </a:spcBef>
              <a:spcAft>
                <a:spcPts val="0"/>
              </a:spcAft>
              <a:buClr>
                <a:schemeClr val="dk1"/>
              </a:buClr>
              <a:buSzPts val="1100"/>
              <a:buFont typeface="Arial"/>
              <a:buNone/>
            </a:pPr>
            <a:r>
              <a:rPr lang="en-GB" sz="1300">
                <a:solidFill>
                  <a:srgbClr val="3F3F3F"/>
                </a:solidFill>
                <a:latin typeface="Calibri"/>
                <a:ea typeface="Calibri"/>
                <a:cs typeface="Calibri"/>
                <a:sym typeface="Calibri"/>
              </a:rPr>
              <a:t>At Cottage Grove, we create opportunities to develop a language rich environment. This helps to embed a broad vocabulary that the children need to write successfully. We achieve this by working together to create wordbanks, which are then displayed on our working walls. Each learning journey begins with at least one model text; thus, allowing children to appreciate the text type fully. This is always underpinned by the grammatical structures, punctuation and spellings expected in their writing. Creative learning journeys are planned by weaving through curriculum objectives in an engaging yet purposeful way, allowing for practical experiences and speaking and listening opportunities. Spelling is supported by a scheme of work and specifically highlighted in books. Children are then encouraged to use their knowledge of phonetic rules or dictionaries to seek out correct spellings – a skill that is lifelong. In addition, Cottage Grove has adopted pupil conferencing. It invites productive dialogue between teacher and pupil and encourages children to reflect on their writing. This can also be done independently and through peer assessment, whereby peers learn to give each other constructive feedback to support one another. </a:t>
            </a:r>
            <a:endParaRPr sz="1300">
              <a:solidFill>
                <a:srgbClr val="3F3F3F"/>
              </a:solidFill>
              <a:latin typeface="Calibri"/>
              <a:ea typeface="Calibri"/>
              <a:cs typeface="Calibri"/>
              <a:sym typeface="Calibri"/>
            </a:endParaRPr>
          </a:p>
          <a:p>
            <a:pPr marL="0" marR="0" lvl="0" indent="0" algn="l" rtl="0">
              <a:spcBef>
                <a:spcPts val="1200"/>
              </a:spcBef>
              <a:spcAft>
                <a:spcPts val="0"/>
              </a:spcAft>
              <a:buClr>
                <a:schemeClr val="accent1"/>
              </a:buClr>
              <a:buSzPts val="1920"/>
              <a:buFont typeface="Noto Sans Symbols"/>
              <a:buNone/>
            </a:pPr>
            <a:endParaRPr sz="1300">
              <a:solidFill>
                <a:srgbClr val="3F3F3F"/>
              </a:solidFill>
              <a:latin typeface="Calibri"/>
              <a:ea typeface="Calibri"/>
              <a:cs typeface="Calibri"/>
              <a:sym typeface="Calibri"/>
            </a:endParaRPr>
          </a:p>
          <a:p>
            <a:pPr marL="0" marR="0" lvl="0" indent="0" algn="l" rtl="0">
              <a:spcBef>
                <a:spcPts val="1000"/>
              </a:spcBef>
              <a:spcAft>
                <a:spcPts val="0"/>
              </a:spcAft>
              <a:buClr>
                <a:schemeClr val="accent1"/>
              </a:buClr>
              <a:buSzPts val="960"/>
              <a:buFont typeface="Noto Sans Symbols"/>
              <a:buNone/>
            </a:pPr>
            <a:endParaRPr sz="1300" b="0" i="0" u="none" strike="noStrike" cap="none">
              <a:solidFill>
                <a:srgbClr val="3F3F3F"/>
              </a:solidFill>
              <a:latin typeface="Calibri"/>
              <a:ea typeface="Calibri"/>
              <a:cs typeface="Calibri"/>
              <a:sym typeface="Calibri"/>
            </a:endParaRPr>
          </a:p>
        </p:txBody>
      </p:sp>
      <p:sp>
        <p:nvSpPr>
          <p:cNvPr id="102" name="Google Shape;102;p2"/>
          <p:cNvSpPr txBox="1"/>
          <p:nvPr/>
        </p:nvSpPr>
        <p:spPr>
          <a:xfrm>
            <a:off x="3363685" y="5098612"/>
            <a:ext cx="8464731" cy="1563190"/>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Clr>
                <a:schemeClr val="accent1"/>
              </a:buClr>
              <a:buSzPts val="1920"/>
              <a:buFont typeface="Noto Sans Symbols"/>
              <a:buNone/>
            </a:pPr>
            <a:r>
              <a:rPr lang="en-GB" sz="2400" b="0" i="0" u="none" strike="noStrike" cap="none">
                <a:solidFill>
                  <a:srgbClr val="3F3F3F"/>
                </a:solidFill>
                <a:latin typeface="Calibri"/>
                <a:ea typeface="Calibri"/>
                <a:cs typeface="Calibri"/>
                <a:sym typeface="Calibri"/>
              </a:rPr>
              <a:t>Impact</a:t>
            </a:r>
            <a:endParaRPr sz="2400" b="0" i="0" u="none" strike="noStrike" cap="none">
              <a:solidFill>
                <a:srgbClr val="3F3F3F"/>
              </a:solidFill>
              <a:latin typeface="Calibri"/>
              <a:ea typeface="Calibri"/>
              <a:cs typeface="Calibri"/>
              <a:sym typeface="Calibri"/>
            </a:endParaRPr>
          </a:p>
          <a:p>
            <a:pPr marL="0" lvl="0" indent="0" algn="l" rtl="0">
              <a:lnSpc>
                <a:spcPct val="115000"/>
              </a:lnSpc>
              <a:spcBef>
                <a:spcPts val="1200"/>
              </a:spcBef>
              <a:spcAft>
                <a:spcPts val="0"/>
              </a:spcAft>
              <a:buClr>
                <a:schemeClr val="dk1"/>
              </a:buClr>
              <a:buSzPts val="1100"/>
              <a:buFont typeface="Arial"/>
              <a:buNone/>
            </a:pPr>
            <a:r>
              <a:rPr lang="en-GB" sz="1300">
                <a:solidFill>
                  <a:srgbClr val="3F3F3F"/>
                </a:solidFill>
                <a:latin typeface="Calibri"/>
                <a:ea typeface="Calibri"/>
                <a:cs typeface="Calibri"/>
                <a:sym typeface="Calibri"/>
              </a:rPr>
              <a:t>Through excellent teaching, we aim to ensure that attainment in writing is in line or exceeds their potential when we consider the varying starting points of all our children. By regularly assessing our children’s needs, we are able to ascertain how best to support them and make progress in the different aspects covered across writing. At Cottage Grove, children aspire to become avid writers and we celebrate the progress they have made. </a:t>
            </a:r>
            <a:endParaRPr sz="1300">
              <a:solidFill>
                <a:srgbClr val="3F3F3F"/>
              </a:solidFill>
              <a:latin typeface="Calibri"/>
              <a:ea typeface="Calibri"/>
              <a:cs typeface="Calibri"/>
              <a:sym typeface="Calibri"/>
            </a:endParaRPr>
          </a:p>
          <a:p>
            <a:pPr marL="0" marR="0" lvl="0" indent="0" algn="l" rtl="0">
              <a:spcBef>
                <a:spcPts val="1200"/>
              </a:spcBef>
              <a:spcAft>
                <a:spcPts val="0"/>
              </a:spcAft>
              <a:buClr>
                <a:schemeClr val="accent1"/>
              </a:buClr>
              <a:buSzPts val="1920"/>
              <a:buFont typeface="Noto Sans Symbols"/>
              <a:buNone/>
            </a:pPr>
            <a:endParaRPr sz="2400">
              <a:solidFill>
                <a:srgbClr val="3F3F3F"/>
              </a:solidFill>
              <a:latin typeface="Calibri"/>
              <a:ea typeface="Calibri"/>
              <a:cs typeface="Calibri"/>
              <a:sym typeface="Calibri"/>
            </a:endParaRPr>
          </a:p>
          <a:p>
            <a:pPr marL="0" marR="0" lvl="0" indent="0" algn="l" rtl="0">
              <a:spcBef>
                <a:spcPts val="1000"/>
              </a:spcBef>
              <a:spcAft>
                <a:spcPts val="0"/>
              </a:spcAft>
              <a:buClr>
                <a:schemeClr val="accent1"/>
              </a:buClr>
              <a:buSzPts val="960"/>
              <a:buFont typeface="Noto Sans Symbols"/>
              <a:buNone/>
            </a:pPr>
            <a:endParaRPr sz="1200" b="0" i="0" u="none" strike="noStrike" cap="none">
              <a:solidFill>
                <a:srgbClr val="3F3F3F"/>
              </a:solidFill>
              <a:latin typeface="Calibri"/>
              <a:ea typeface="Calibri"/>
              <a:cs typeface="Calibri"/>
              <a:sym typeface="Calibri"/>
            </a:endParaRPr>
          </a:p>
        </p:txBody>
      </p:sp>
      <p:pic>
        <p:nvPicPr>
          <p:cNvPr id="2" name="Picture 1"/>
          <p:cNvPicPr>
            <a:picLocks noChangeAspect="1"/>
          </p:cNvPicPr>
          <p:nvPr/>
        </p:nvPicPr>
        <p:blipFill>
          <a:blip r:embed="rId3">
            <a:extLst>
              <a:ext uri="{BEBA8EAE-BF5A-486C-A8C5-ECC9F3942E4B}">
                <a14:imgProps xmlns:a14="http://schemas.microsoft.com/office/drawing/2010/main">
                  <a14:imgLayer r:embed="rId4">
                    <a14:imgEffect>
                      <a14:backgroundRemoval t="0" b="89706" l="0" r="98381"/>
                    </a14:imgEffect>
                  </a14:imgLayer>
                </a14:imgProps>
              </a:ext>
            </a:extLst>
          </a:blip>
          <a:stretch>
            <a:fillRect/>
          </a:stretch>
        </p:blipFill>
        <p:spPr>
          <a:xfrm>
            <a:off x="378825" y="3900896"/>
            <a:ext cx="2839160" cy="2344893"/>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A46302DF9845F41BF8EBA0E82BDC25C" ma:contentTypeVersion="14" ma:contentTypeDescription="Create a new document." ma:contentTypeScope="" ma:versionID="e0308c5bdc9d56bb152847fdb026d11d">
  <xsd:schema xmlns:xsd="http://www.w3.org/2001/XMLSchema" xmlns:xs="http://www.w3.org/2001/XMLSchema" xmlns:p="http://schemas.microsoft.com/office/2006/metadata/properties" xmlns:ns2="104b5f8c-a960-4db2-8fd5-5b40b019bcb5" xmlns:ns3="ef802d93-c6f9-4054-b601-bda03835ee1a" targetNamespace="http://schemas.microsoft.com/office/2006/metadata/properties" ma:root="true" ma:fieldsID="b311e12ad9ae2b751bf28f3328094d92" ns2:_="" ns3:_="">
    <xsd:import namespace="104b5f8c-a960-4db2-8fd5-5b40b019bcb5"/>
    <xsd:import namespace="ef802d93-c6f9-4054-b601-bda03835ee1a"/>
    <xsd:element name="properties">
      <xsd:complexType>
        <xsd:sequence>
          <xsd:element name="documentManagement">
            <xsd:complexType>
              <xsd:all>
                <xsd:element ref="ns2:MigrationSourceID" minOccurs="0"/>
                <xsd:element ref="ns3:MediaServiceBillingMetadata" minOccurs="0"/>
                <xsd:element ref="ns3:MediaServiceMetadata" minOccurs="0"/>
                <xsd:element ref="ns3:MediaServiceFastMetadata" minOccurs="0"/>
                <xsd:element ref="ns3:MediaServiceSearchProperties" minOccurs="0"/>
                <xsd:element ref="ns3:MediaServiceDateTaken" minOccurs="0"/>
                <xsd:element ref="ns3:lcf76f155ced4ddcb4097134ff3c332f" minOccurs="0"/>
                <xsd:element ref="ns2:TaxCatchAll" minOccurs="0"/>
                <xsd:element ref="ns3:MediaServiceOCR" minOccurs="0"/>
                <xsd:element ref="ns3:MediaServiceLocation" minOccurs="0"/>
                <xsd:element ref="ns3:MediaServiceEventHashCode" minOccurs="0"/>
                <xsd:element ref="ns3:MediaServiceGenerationTime"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4b5f8c-a960-4db2-8fd5-5b40b019bcb5" elementFormDefault="qualified">
    <xsd:import namespace="http://schemas.microsoft.com/office/2006/documentManagement/types"/>
    <xsd:import namespace="http://schemas.microsoft.com/office/infopath/2007/PartnerControls"/>
    <xsd:element name="MigrationSourceID" ma:index="8" nillable="true" ma:displayName="MigrationSourceID" ma:internalName="MigrationSourceID" ma:readOnly="true">
      <xsd:simpleType>
        <xsd:restriction base="dms:Text"/>
      </xsd:simpleType>
    </xsd:element>
    <xsd:element name="TaxCatchAll" ma:index="16" nillable="true" ma:displayName="Taxonomy Catch All Column" ma:hidden="true" ma:list="{6d9da9d9-ebb1-455d-99b5-ac56f0fb6d90}" ma:internalName="TaxCatchAll" ma:showField="CatchAllData" ma:web="104b5f8c-a960-4db2-8fd5-5b40b019bcb5">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f802d93-c6f9-4054-b601-bda03835ee1a" elementFormDefault="qualified">
    <xsd:import namespace="http://schemas.microsoft.com/office/2006/documentManagement/types"/>
    <xsd:import namespace="http://schemas.microsoft.com/office/infopath/2007/PartnerControls"/>
    <xsd:element name="MediaServiceBillingMetadata" ma:index="9" nillable="true" ma:displayName="MediaServiceBillingMetadata" ma:hidden="true" ma:internalName="MediaServiceBillingMetadata" ma:readOnly="true">
      <xsd:simpleType>
        <xsd:restriction base="dms:Note"/>
      </xsd:simpleType>
    </xsd:element>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DateTaken" ma:index="13" nillable="true" ma:displayName="MediaServiceDateTaken" ma:description="" ma:hidden="true" ma:indexed="true" ma:internalName="MediaServiceDateTaken"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fieldId="{5cf76f15-5ced-4ddc-b409-7134ff3c332f}" ma:taxonomyMulti="true" ma:sspId="00000000-0000-0000-0000-000000000000" ma:termSetId="00000000-0000-0000-0000-000000000000" ma:anchorId="00000000-0000-0000-0000-000000000000" ma:open="fals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igrationSourceID xmlns="104b5f8c-a960-4db2-8fd5-5b40b019bcb5">11QceSSnwz3Zvu3D8U66lWH5989aovshr</MigrationSourceID>
    <lcf76f155ced4ddcb4097134ff3c332f xmlns="ef802d93-c6f9-4054-b601-bda03835ee1a">
      <Terms xmlns="http://schemas.microsoft.com/office/infopath/2007/PartnerControls"/>
    </lcf76f155ced4ddcb4097134ff3c332f>
    <TaxCatchAll xmlns="104b5f8c-a960-4db2-8fd5-5b40b019bcb5" xsi:nil="true"/>
  </documentManagement>
</p:properties>
</file>

<file path=customXml/itemProps1.xml><?xml version="1.0" encoding="utf-8"?>
<ds:datastoreItem xmlns:ds="http://schemas.openxmlformats.org/officeDocument/2006/customXml" ds:itemID="{83138911-0673-40F9-96F3-C1545E51E9DA}"/>
</file>

<file path=customXml/itemProps2.xml><?xml version="1.0" encoding="utf-8"?>
<ds:datastoreItem xmlns:ds="http://schemas.openxmlformats.org/officeDocument/2006/customXml" ds:itemID="{824C242C-4EEE-42F4-9493-092677AD9091}"/>
</file>

<file path=customXml/itemProps3.xml><?xml version="1.0" encoding="utf-8"?>
<ds:datastoreItem xmlns:ds="http://schemas.openxmlformats.org/officeDocument/2006/customXml" ds:itemID="{376D56A6-B68C-4B13-A482-854BD0191F5B}"/>
</file>

<file path=docProps/app.xml><?xml version="1.0" encoding="utf-8"?>
<Properties xmlns="http://schemas.openxmlformats.org/officeDocument/2006/extended-properties" xmlns:vt="http://schemas.openxmlformats.org/officeDocument/2006/docPropsVTypes">
  <TotalTime>0</TotalTime>
  <Words>369</Words>
  <Application>Microsoft Office PowerPoint</Application>
  <PresentationFormat>Widescreen</PresentationFormat>
  <Paragraphs>8</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Noto Sans Symbols</vt:lpstr>
      <vt:lpstr>Office Theme</vt:lpstr>
      <vt:lpstr>Intent, Implementation,  &amp; Impact.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Intent, Implementation,  &amp; Impact.</dc:title>
  <dc:creator>Anna Richards</dc:creator>
  <cp:lastModifiedBy>Lee Branscombe</cp:lastModifiedBy>
  <cp:revision>1</cp:revision>
  <dcterms:created xsi:type="dcterms:W3CDTF">2021-09-30T10:57:43Z</dcterms:created>
  <dcterms:modified xsi:type="dcterms:W3CDTF">2022-01-10T13:35:49Z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0x010100FA46302DF9845F41BF8EBA0E82BDC25C</vt:lpwstr>
  </property>
  <property fmtid="{D5CDD505-2E9C-101B-9397-08002B2CF9AE}" pid="3" name="Order">
    <vt:r8>97000</vt:r8>
  </property>
</Properties>
</file>