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
  </p:notesMasterIdLst>
  <p:sldIdLst>
    <p:sldId id="256" r:id="rId2"/>
    <p:sldId id="257" r:id="rId3"/>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6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4"/>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4"/>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1"/>
          <p:cNvSpPr>
            <a:spLocks noGrp="1"/>
          </p:cNvSpPr>
          <p:nvPr>
            <p:ph type="pic" idx="2"/>
          </p:nvPr>
        </p:nvSpPr>
        <p:spPr>
          <a:xfrm>
            <a:off x="5183188" y="987425"/>
            <a:ext cx="6172200" cy="4873625"/>
          </a:xfrm>
          <a:prstGeom prst="rect">
            <a:avLst/>
          </a:prstGeom>
          <a:noFill/>
          <a:ln>
            <a:noFill/>
          </a:ln>
        </p:spPr>
      </p:sp>
      <p:sp>
        <p:nvSpPr>
          <p:cNvPr id="74" name="Google Shape;7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1"/>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1"/>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4"/>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Design &amp; Technology </a:t>
            </a:r>
            <a:endParaRPr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body" idx="1"/>
          </p:nvPr>
        </p:nvSpPr>
        <p:spPr>
          <a:xfrm>
            <a:off x="378823" y="431075"/>
            <a:ext cx="3619019" cy="3624209"/>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dirty="0"/>
              <a:t>Intent</a:t>
            </a:r>
            <a:endParaRPr dirty="0"/>
          </a:p>
          <a:p>
            <a:pPr marL="0" lvl="0" indent="0" algn="l" rtl="0">
              <a:lnSpc>
                <a:spcPct val="100000"/>
              </a:lnSpc>
              <a:spcBef>
                <a:spcPts val="0"/>
              </a:spcBef>
              <a:spcAft>
                <a:spcPts val="0"/>
              </a:spcAft>
              <a:buClr>
                <a:schemeClr val="dk1"/>
              </a:buClr>
              <a:buSzPts val="1200"/>
              <a:buNone/>
            </a:pPr>
            <a:r>
              <a:rPr lang="en-GB" sz="1050" b="1" dirty="0">
                <a:solidFill>
                  <a:srgbClr val="FF0000"/>
                </a:solidFill>
              </a:rPr>
              <a:t>Curriculum Design</a:t>
            </a:r>
          </a:p>
          <a:p>
            <a:pPr marL="0" indent="0">
              <a:lnSpc>
                <a:spcPct val="100000"/>
              </a:lnSpc>
              <a:spcBef>
                <a:spcPts val="0"/>
              </a:spcBef>
              <a:buSzPts val="1200"/>
              <a:buNone/>
            </a:pPr>
            <a:r>
              <a:rPr lang="en-GB" sz="1050" dirty="0"/>
              <a:t>Our DT curriculum has been designed to take into account the statutory requirements of the Early Years Foundation Stage Curriculum and the Primary National Curriculum. It aims to give children a wide variety of experiences; equipping them with the knowledge and skills needed for the next stages in their education. </a:t>
            </a:r>
          </a:p>
          <a:p>
            <a:pPr marL="0" indent="0">
              <a:lnSpc>
                <a:spcPct val="100000"/>
              </a:lnSpc>
              <a:spcBef>
                <a:spcPts val="0"/>
              </a:spcBef>
              <a:buSzPts val="1200"/>
              <a:buNone/>
            </a:pPr>
            <a:r>
              <a:rPr lang="en-GB" sz="1050" dirty="0"/>
              <a:t>We want </a:t>
            </a:r>
            <a:r>
              <a:rPr lang="en-GB" sz="1050" dirty="0" smtClean="0"/>
              <a:t>our </a:t>
            </a:r>
            <a:r>
              <a:rPr lang="en-GB" sz="1050" dirty="0"/>
              <a:t>DT curriculum to provide opportunity for children to think and work in creative ways.</a:t>
            </a:r>
          </a:p>
          <a:p>
            <a:pPr marL="0" lvl="0" indent="0" algn="l" rtl="0">
              <a:lnSpc>
                <a:spcPct val="100000"/>
              </a:lnSpc>
              <a:spcBef>
                <a:spcPts val="0"/>
              </a:spcBef>
              <a:spcAft>
                <a:spcPts val="0"/>
              </a:spcAft>
              <a:buClr>
                <a:schemeClr val="dk1"/>
              </a:buClr>
              <a:buSzPts val="1200"/>
              <a:buNone/>
            </a:pPr>
            <a:r>
              <a:rPr lang="en-GB" sz="1050" b="1" dirty="0">
                <a:solidFill>
                  <a:srgbClr val="FF0000"/>
                </a:solidFill>
              </a:rPr>
              <a:t>Sequencing</a:t>
            </a:r>
          </a:p>
          <a:p>
            <a:pPr marL="0" lvl="0" indent="0" algn="l" rtl="0">
              <a:lnSpc>
                <a:spcPct val="100000"/>
              </a:lnSpc>
              <a:spcBef>
                <a:spcPts val="0"/>
              </a:spcBef>
              <a:spcAft>
                <a:spcPts val="0"/>
              </a:spcAft>
              <a:buClr>
                <a:schemeClr val="dk1"/>
              </a:buClr>
              <a:buSzPts val="1200"/>
              <a:buNone/>
            </a:pPr>
            <a:r>
              <a:rPr lang="en-GB" sz="1050" dirty="0"/>
              <a:t>Our DT curriculum is sequenced to build from exploring in the Early Years to making informed selections and choices </a:t>
            </a:r>
            <a:r>
              <a:rPr lang="en-GB" sz="1050" dirty="0" smtClean="0"/>
              <a:t>in KS1 and </a:t>
            </a:r>
            <a:r>
              <a:rPr lang="en-GB" sz="1050" dirty="0"/>
              <a:t>explaining their ideas in KS2.</a:t>
            </a:r>
          </a:p>
          <a:p>
            <a:pPr marL="0" lvl="0" indent="0" algn="l" rtl="0">
              <a:lnSpc>
                <a:spcPct val="100000"/>
              </a:lnSpc>
              <a:spcBef>
                <a:spcPts val="0"/>
              </a:spcBef>
              <a:spcAft>
                <a:spcPts val="0"/>
              </a:spcAft>
              <a:buClr>
                <a:schemeClr val="dk1"/>
              </a:buClr>
              <a:buSzPts val="1200"/>
              <a:buNone/>
            </a:pPr>
            <a:r>
              <a:rPr lang="en-GB" sz="1050" b="1" dirty="0">
                <a:solidFill>
                  <a:srgbClr val="FF0000"/>
                </a:solidFill>
              </a:rPr>
              <a:t>Disciplinary knowledge</a:t>
            </a:r>
          </a:p>
          <a:p>
            <a:pPr marL="0" lvl="0" indent="0" algn="l" rtl="0">
              <a:lnSpc>
                <a:spcPct val="100000"/>
              </a:lnSpc>
              <a:spcBef>
                <a:spcPts val="0"/>
              </a:spcBef>
              <a:spcAft>
                <a:spcPts val="0"/>
              </a:spcAft>
              <a:buClr>
                <a:schemeClr val="dk1"/>
              </a:buClr>
              <a:buSzPts val="1200"/>
              <a:buNone/>
            </a:pPr>
            <a:r>
              <a:rPr lang="en-GB" sz="1050" dirty="0"/>
              <a:t>In DT we identify the key skills that are being taught in a unit and these are referenced during the lesson.</a:t>
            </a:r>
          </a:p>
          <a:p>
            <a:pPr marL="0" lvl="0" indent="0" algn="l" rtl="0">
              <a:lnSpc>
                <a:spcPct val="100000"/>
              </a:lnSpc>
              <a:spcBef>
                <a:spcPts val="0"/>
              </a:spcBef>
              <a:spcAft>
                <a:spcPts val="0"/>
              </a:spcAft>
              <a:buClr>
                <a:schemeClr val="dk1"/>
              </a:buClr>
              <a:buSzPts val="1200"/>
              <a:buNone/>
            </a:pPr>
            <a:r>
              <a:rPr lang="en-GB" sz="1050" b="1" dirty="0">
                <a:solidFill>
                  <a:srgbClr val="FF0000"/>
                </a:solidFill>
              </a:rPr>
              <a:t>Broad and Balanced</a:t>
            </a:r>
          </a:p>
          <a:p>
            <a:pPr marL="0" lvl="0" indent="0" algn="l" rtl="0">
              <a:lnSpc>
                <a:spcPct val="100000"/>
              </a:lnSpc>
              <a:spcBef>
                <a:spcPts val="0"/>
              </a:spcBef>
              <a:spcAft>
                <a:spcPts val="0"/>
              </a:spcAft>
              <a:buClr>
                <a:schemeClr val="dk1"/>
              </a:buClr>
              <a:buSzPts val="1200"/>
              <a:buNone/>
            </a:pPr>
            <a:r>
              <a:rPr lang="en-GB" sz="1050" dirty="0"/>
              <a:t>As children progress through Cottage Grove children gain DT Skills in: cookery, resistant materials, graphics, designing and making, textiles, mechanisms, structures and electronics.</a:t>
            </a:r>
          </a:p>
          <a:p>
            <a:pPr marL="228600" lvl="0" indent="-228600" algn="l" rtl="0">
              <a:lnSpc>
                <a:spcPct val="100000"/>
              </a:lnSpc>
              <a:spcBef>
                <a:spcPts val="0"/>
              </a:spcBef>
              <a:spcAft>
                <a:spcPts val="0"/>
              </a:spcAft>
              <a:buClr>
                <a:schemeClr val="dk1"/>
              </a:buClr>
              <a:buSzPts val="1200"/>
              <a:buChar char="•"/>
            </a:pPr>
            <a:endParaRPr dirty="0"/>
          </a:p>
        </p:txBody>
      </p:sp>
      <p:sp>
        <p:nvSpPr>
          <p:cNvPr id="101" name="Google Shape;101;p15"/>
          <p:cNvSpPr txBox="1"/>
          <p:nvPr/>
        </p:nvSpPr>
        <p:spPr>
          <a:xfrm>
            <a:off x="4136830" y="431074"/>
            <a:ext cx="7421757" cy="3624209"/>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endParaRPr dirty="0"/>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Teacher Knowledge</a:t>
            </a:r>
          </a:p>
          <a:p>
            <a:pPr marL="0" marR="0" lvl="0" indent="0" algn="l" rtl="0">
              <a:spcBef>
                <a:spcPts val="0"/>
              </a:spcBef>
              <a:spcAft>
                <a:spcPts val="0"/>
              </a:spcAft>
              <a:buClr>
                <a:schemeClr val="accent1"/>
              </a:buClr>
              <a:buSzPts val="960"/>
              <a:buFont typeface="Noto Sans Symbols"/>
              <a:buNone/>
            </a:pPr>
            <a:r>
              <a:rPr lang="en-GB" sz="1050" dirty="0">
                <a:solidFill>
                  <a:srgbClr val="3F3F3F"/>
                </a:solidFill>
                <a:latin typeface="Calibri"/>
                <a:ea typeface="Calibri"/>
                <a:cs typeface="Calibri"/>
                <a:sym typeface="Calibri"/>
              </a:rPr>
              <a:t>Our DT curriculum was initially designed by a specialist design technology teacher with a focus on teaching children progressive key skills in both food and design technology. </a:t>
            </a: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Teacher Delivery</a:t>
            </a:r>
          </a:p>
          <a:p>
            <a:pPr>
              <a:buClr>
                <a:schemeClr val="accent1"/>
              </a:buClr>
              <a:buSzPts val="960"/>
            </a:pPr>
            <a:r>
              <a:rPr lang="en-GB" sz="1050" dirty="0">
                <a:solidFill>
                  <a:srgbClr val="3F3F3F"/>
                </a:solidFill>
                <a:latin typeface="Calibri"/>
                <a:ea typeface="Calibri"/>
                <a:cs typeface="Calibri"/>
                <a:sym typeface="Calibri"/>
              </a:rPr>
              <a:t>At Cottage Grove we believe that some key skills need to be directly taught in DT followed by opportunities to practise these new skills.   Teachers use skilful questioning to enable children to refer to prior learning across the curriculum and to apply this knowledge to their DT projects.</a:t>
            </a: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Transference of knowledge</a:t>
            </a:r>
          </a:p>
          <a:p>
            <a:pPr marL="0" marR="0" lvl="0" indent="0" algn="l" rtl="0">
              <a:spcBef>
                <a:spcPts val="0"/>
              </a:spcBef>
              <a:spcAft>
                <a:spcPts val="0"/>
              </a:spcAft>
              <a:buClr>
                <a:schemeClr val="accent1"/>
              </a:buClr>
              <a:buSzPts val="960"/>
              <a:buFont typeface="Noto Sans Symbols"/>
              <a:buNone/>
            </a:pPr>
            <a:r>
              <a:rPr lang="en-GB" sz="1050" dirty="0">
                <a:solidFill>
                  <a:schemeClr val="tx1"/>
                </a:solidFill>
                <a:latin typeface="Calibri"/>
                <a:ea typeface="Calibri"/>
                <a:cs typeface="Calibri"/>
                <a:sym typeface="Calibri"/>
              </a:rPr>
              <a:t>In DT we provide hands on experiences for the children.  In cooking sessions children work to make their own product which they are able to take home. </a:t>
            </a:r>
            <a:r>
              <a:rPr lang="en-GB" sz="1050" b="0" i="0" u="none" strike="noStrike" cap="none" dirty="0">
                <a:solidFill>
                  <a:srgbClr val="3F3F3F"/>
                </a:solidFill>
                <a:latin typeface="Calibri"/>
                <a:ea typeface="Calibri"/>
                <a:cs typeface="Calibri"/>
                <a:sym typeface="Calibri"/>
              </a:rPr>
              <a:t>Little specialist equipment is used in order to make the recipes relevant and recipes are provided so that the session can be repeated at home.  In design projects we are keen to enable children to grasp knowledge through </a:t>
            </a:r>
            <a:r>
              <a:rPr lang="en-GB" sz="1050" dirty="0" smtClean="0">
                <a:solidFill>
                  <a:srgbClr val="3F3F3F"/>
                </a:solidFill>
                <a:latin typeface="Calibri"/>
                <a:ea typeface="Calibri"/>
                <a:cs typeface="Calibri"/>
                <a:sym typeface="Calibri"/>
              </a:rPr>
              <a:t>practical experiences.</a:t>
            </a:r>
            <a:endParaRPr lang="en-GB" sz="1050" dirty="0">
              <a:solidFill>
                <a:schemeClr val="tx1"/>
              </a:solidFill>
              <a:latin typeface="Calibri"/>
              <a:ea typeface="Calibri"/>
              <a:cs typeface="Calibri"/>
              <a:sym typeface="Calibri"/>
            </a:endParaRP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Use of assessment</a:t>
            </a:r>
          </a:p>
          <a:p>
            <a:pPr>
              <a:buClr>
                <a:schemeClr val="accent1"/>
              </a:buClr>
              <a:buSzPts val="960"/>
            </a:pPr>
            <a:r>
              <a:rPr lang="en-GB" sz="1050" b="0" i="0" u="none" strike="noStrike" cap="none" dirty="0">
                <a:solidFill>
                  <a:srgbClr val="3F3F3F"/>
                </a:solidFill>
                <a:latin typeface="Calibri"/>
                <a:ea typeface="Calibri"/>
                <a:cs typeface="Calibri"/>
                <a:sym typeface="Calibri"/>
              </a:rPr>
              <a:t>In DT assessment, in all its forms, is continually used to enable staff to effectively plan, deliver and review the content of the curriculum as well as to identify children who will need intervention to ensure that they catch up and keep up with their peers. </a:t>
            </a:r>
            <a:endParaRPr lang="en-GB" sz="1050" b="1" dirty="0">
              <a:solidFill>
                <a:srgbClr val="FF0000"/>
              </a:solidFill>
              <a:latin typeface="Calibri"/>
              <a:ea typeface="Calibri"/>
              <a:cs typeface="Calibri"/>
              <a:sym typeface="Calibri"/>
            </a:endParaRP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Focus on key knowledge (rather than too much info)</a:t>
            </a:r>
          </a:p>
          <a:p>
            <a:pPr marL="0" marR="0" lvl="0" indent="0" algn="l" rtl="0">
              <a:spcBef>
                <a:spcPts val="0"/>
              </a:spcBef>
              <a:spcAft>
                <a:spcPts val="0"/>
              </a:spcAft>
              <a:buClr>
                <a:schemeClr val="accent1"/>
              </a:buClr>
              <a:buSzPts val="960"/>
              <a:buFont typeface="Noto Sans Symbols"/>
              <a:buNone/>
            </a:pPr>
            <a:r>
              <a:rPr lang="en-GB" sz="1050" dirty="0">
                <a:solidFill>
                  <a:srgbClr val="3F3F3F"/>
                </a:solidFill>
                <a:latin typeface="Calibri"/>
                <a:ea typeface="Calibri"/>
                <a:cs typeface="Calibri"/>
                <a:sym typeface="Calibri"/>
              </a:rPr>
              <a:t>Health and safety </a:t>
            </a:r>
            <a:r>
              <a:rPr lang="en-GB" sz="1050" b="0" i="0" u="none" strike="noStrike" cap="none" dirty="0">
                <a:solidFill>
                  <a:srgbClr val="3F3F3F"/>
                </a:solidFill>
                <a:latin typeface="Calibri"/>
                <a:ea typeface="Calibri"/>
                <a:cs typeface="Calibri"/>
                <a:sym typeface="Calibri"/>
              </a:rPr>
              <a:t>is the paramount priority within the subject. We are particularly conscious, and teach the children how to be appropriately safe with respect to: food safety; using the irons in years 3 and 6; batik kettles in year 6; and the hobs, sharp knives and the ovens. We focus on best value recipes and ingredients to prepare our pupils for later life. Pupils learn all the major cooking methods including: baking, boiling, frying and simmering. </a:t>
            </a:r>
            <a:endParaRPr lang="en-GB" sz="1050" dirty="0">
              <a:solidFill>
                <a:srgbClr val="3F3F3F"/>
              </a:solidFill>
              <a:latin typeface="Calibri"/>
              <a:ea typeface="Calibri"/>
              <a:cs typeface="Calibri"/>
              <a:sym typeface="Calibri"/>
            </a:endParaRPr>
          </a:p>
          <a:p>
            <a:pPr marL="0" marR="0" lvl="0" indent="0" algn="l" rtl="0">
              <a:spcBef>
                <a:spcPts val="0"/>
              </a:spcBef>
              <a:spcAft>
                <a:spcPts val="0"/>
              </a:spcAft>
              <a:buClr>
                <a:schemeClr val="accent1"/>
              </a:buClr>
              <a:buSzPts val="960"/>
              <a:buFont typeface="Noto Sans Symbols"/>
              <a:buNone/>
            </a:pPr>
            <a:endParaRPr sz="1200" b="0" i="0" u="none" strike="noStrike" cap="none" dirty="0">
              <a:solidFill>
                <a:srgbClr val="3F3F3F"/>
              </a:solidFill>
              <a:latin typeface="Calibri"/>
              <a:ea typeface="Calibri"/>
              <a:cs typeface="Calibri"/>
              <a:sym typeface="Calibri"/>
            </a:endParaRPr>
          </a:p>
        </p:txBody>
      </p:sp>
      <p:sp>
        <p:nvSpPr>
          <p:cNvPr id="102" name="Google Shape;102;p15"/>
          <p:cNvSpPr txBox="1"/>
          <p:nvPr/>
        </p:nvSpPr>
        <p:spPr>
          <a:xfrm>
            <a:off x="1517271" y="4140456"/>
            <a:ext cx="10528178" cy="2371642"/>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Impact</a:t>
            </a:r>
            <a:endParaRPr lang="en-GB" dirty="0">
              <a:ea typeface="Calibri"/>
            </a:endParaRPr>
          </a:p>
          <a:p>
            <a:pPr marL="0" marR="0" lvl="0" indent="0" algn="l" rtl="0">
              <a:spcBef>
                <a:spcPts val="0"/>
              </a:spcBef>
              <a:spcAft>
                <a:spcPts val="0"/>
              </a:spcAft>
              <a:buClr>
                <a:schemeClr val="accent1"/>
              </a:buClr>
              <a:buSzPts val="960"/>
              <a:buFont typeface="Noto Sans Symbols"/>
              <a:buNone/>
            </a:pPr>
            <a:r>
              <a:rPr lang="en-GB" sz="1050" b="1" i="0" u="none" strike="noStrike" cap="none" dirty="0">
                <a:solidFill>
                  <a:srgbClr val="FF0000"/>
                </a:solidFill>
                <a:latin typeface="Calibri"/>
                <a:ea typeface="Calibri"/>
                <a:cs typeface="Calibri"/>
                <a:sym typeface="Calibri"/>
              </a:rPr>
              <a:t>A</a:t>
            </a:r>
            <a:r>
              <a:rPr lang="en-GB" sz="1050" b="1" dirty="0">
                <a:solidFill>
                  <a:srgbClr val="FF0000"/>
                </a:solidFill>
                <a:latin typeface="Calibri"/>
                <a:ea typeface="Calibri"/>
                <a:cs typeface="Calibri"/>
                <a:sym typeface="Calibri"/>
              </a:rPr>
              <a:t>cquire knowledge and cultural capital</a:t>
            </a:r>
          </a:p>
          <a:p>
            <a:pPr marL="0" marR="0" lvl="0" indent="0" algn="l" rtl="0">
              <a:spcBef>
                <a:spcPts val="0"/>
              </a:spcBef>
              <a:spcAft>
                <a:spcPts val="0"/>
              </a:spcAft>
              <a:buClr>
                <a:schemeClr val="accent1"/>
              </a:buClr>
              <a:buSzPts val="960"/>
              <a:buFont typeface="Noto Sans Symbols"/>
              <a:buNone/>
            </a:pPr>
            <a:r>
              <a:rPr lang="en-GB" sz="1050" dirty="0">
                <a:solidFill>
                  <a:schemeClr val="tx1"/>
                </a:solidFill>
                <a:latin typeface="Calibri"/>
                <a:ea typeface="Calibri"/>
                <a:cs typeface="Calibri"/>
                <a:sym typeface="Calibri"/>
              </a:rPr>
              <a:t>Our DT curriculum helps the children to develop skills that will help them for the rest of their lives through being able to sew, evaluate ideas, solve problems, and create food by applying the main cooking techniques that are taught during their time at Cottage Grove.</a:t>
            </a: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Produce work of high quality</a:t>
            </a:r>
          </a:p>
          <a:p>
            <a:pPr marL="0" marR="0" lvl="0" indent="0" algn="l" rtl="0">
              <a:spcBef>
                <a:spcPts val="0"/>
              </a:spcBef>
              <a:spcAft>
                <a:spcPts val="0"/>
              </a:spcAft>
              <a:buClr>
                <a:schemeClr val="accent1"/>
              </a:buClr>
              <a:buSzPts val="960"/>
              <a:buFont typeface="Noto Sans Symbols"/>
              <a:buNone/>
            </a:pPr>
            <a:r>
              <a:rPr lang="en-GB" sz="1050" dirty="0">
                <a:solidFill>
                  <a:schemeClr val="tx1"/>
                </a:solidFill>
                <a:latin typeface="Calibri"/>
                <a:ea typeface="Calibri"/>
                <a:cs typeface="Calibri"/>
                <a:sym typeface="Calibri"/>
              </a:rPr>
              <a:t>We want the children to take pride in their work and realise that their projects are worth while and solve problems.</a:t>
            </a: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Make Progress (know more, do more and remember more)</a:t>
            </a:r>
          </a:p>
          <a:p>
            <a:pPr marL="0" marR="0" lvl="0" indent="0" algn="l" rtl="0">
              <a:spcBef>
                <a:spcPts val="0"/>
              </a:spcBef>
              <a:spcAft>
                <a:spcPts val="0"/>
              </a:spcAft>
              <a:buClr>
                <a:schemeClr val="accent1"/>
              </a:buClr>
              <a:buSzPts val="960"/>
              <a:buFont typeface="Noto Sans Symbols"/>
              <a:buNone/>
            </a:pPr>
            <a:r>
              <a:rPr lang="en-GB" sz="1050" dirty="0">
                <a:solidFill>
                  <a:schemeClr val="tx1"/>
                </a:solidFill>
                <a:latin typeface="Calibri"/>
                <a:ea typeface="Calibri"/>
                <a:cs typeface="Calibri"/>
                <a:sym typeface="Calibri"/>
              </a:rPr>
              <a:t>When children are actively engaged in their work they are able to make links to prior knowledge and feel successful about their achievements.</a:t>
            </a:r>
          </a:p>
          <a:p>
            <a:pPr marL="0" marR="0" lvl="0" indent="0" algn="l" rtl="0">
              <a:spcBef>
                <a:spcPts val="0"/>
              </a:spcBef>
              <a:spcAft>
                <a:spcPts val="0"/>
              </a:spcAft>
              <a:buClr>
                <a:schemeClr val="accent1"/>
              </a:buClr>
              <a:buSzPts val="960"/>
              <a:buFont typeface="Noto Sans Symbols"/>
              <a:buNone/>
            </a:pPr>
            <a:r>
              <a:rPr lang="en-GB" sz="1050" b="1" dirty="0">
                <a:solidFill>
                  <a:srgbClr val="FF0000"/>
                </a:solidFill>
                <a:latin typeface="Calibri"/>
                <a:ea typeface="Calibri"/>
                <a:cs typeface="Calibri"/>
                <a:sym typeface="Calibri"/>
              </a:rPr>
              <a:t>Be prepared for the next stage of their education</a:t>
            </a:r>
          </a:p>
          <a:p>
            <a:pPr marL="0" marR="0" lvl="0" indent="0" algn="l" rtl="0">
              <a:spcBef>
                <a:spcPts val="0"/>
              </a:spcBef>
              <a:spcAft>
                <a:spcPts val="0"/>
              </a:spcAft>
              <a:buClr>
                <a:schemeClr val="accent1"/>
              </a:buClr>
              <a:buSzPts val="960"/>
              <a:buFont typeface="Noto Sans Symbols"/>
              <a:buNone/>
            </a:pPr>
            <a:r>
              <a:rPr lang="en-GB" sz="1050" b="0" i="0" u="none" strike="noStrike" cap="none" dirty="0">
                <a:solidFill>
                  <a:srgbClr val="3F3F3F"/>
                </a:solidFill>
                <a:latin typeface="Calibri"/>
                <a:ea typeface="Calibri"/>
                <a:cs typeface="Calibri"/>
                <a:sym typeface="Calibri"/>
              </a:rPr>
              <a:t>Pupils will be able to use a wide variety of hand and machine skills confidently to make products accurately. They will be able to choose between different tools and equipment to select the most appropriate for the task. Pupils will be able to design products which meet a specific design specification and plan for their manufacture using the materials and equipment available. Pupils will be able to demonstrate the use of mechanisms and structures within their designs. Pupils will be able to cook a variety of mainly savoury dishes, applying their design skills to the cooking process to extend recipes.</a:t>
            </a:r>
            <a:endParaRPr sz="1050" dirty="0"/>
          </a:p>
        </p:txBody>
      </p:sp>
      <p:pic>
        <p:nvPicPr>
          <p:cNvPr id="103" name="Google Shape;103;p15"/>
          <p:cNvPicPr preferRelativeResize="0"/>
          <p:nvPr/>
        </p:nvPicPr>
        <p:blipFill rotWithShape="1">
          <a:blip r:embed="rId3">
            <a:alphaModFix/>
          </a:blip>
          <a:srcRect/>
          <a:stretch/>
        </p:blipFill>
        <p:spPr>
          <a:xfrm>
            <a:off x="0" y="4409360"/>
            <a:ext cx="1517271" cy="1833834"/>
          </a:xfrm>
          <a:prstGeom prst="rect">
            <a:avLst/>
          </a:prstGeom>
          <a:noFill/>
          <a:ln>
            <a:noFill/>
          </a:ln>
        </p:spPr>
      </p:pic>
      <p:pic>
        <p:nvPicPr>
          <p:cNvPr id="104" name="Google Shape;104;p15"/>
          <p:cNvPicPr preferRelativeResize="0"/>
          <p:nvPr/>
        </p:nvPicPr>
        <p:blipFill rotWithShape="1">
          <a:blip r:embed="rId4">
            <a:alphaModFix/>
          </a:blip>
          <a:srcRect/>
          <a:stretch/>
        </p:blipFill>
        <p:spPr>
          <a:xfrm rot="5400000">
            <a:off x="10508265" y="2364172"/>
            <a:ext cx="2609824" cy="77240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11812E-CCB7-4AC6-9129-86CFF65DE4B1}"/>
</file>

<file path=customXml/itemProps2.xml><?xml version="1.0" encoding="utf-8"?>
<ds:datastoreItem xmlns:ds="http://schemas.openxmlformats.org/officeDocument/2006/customXml" ds:itemID="{36024EBA-F06F-4550-8F43-44F7C005ADC1}"/>
</file>

<file path=customXml/itemProps3.xml><?xml version="1.0" encoding="utf-8"?>
<ds:datastoreItem xmlns:ds="http://schemas.openxmlformats.org/officeDocument/2006/customXml" ds:itemID="{FFC395F6-8FC8-4B5F-A343-3E1472FCDDD5}"/>
</file>

<file path=docProps/app.xml><?xml version="1.0" encoding="utf-8"?>
<Properties xmlns="http://schemas.openxmlformats.org/officeDocument/2006/extended-properties" xmlns:vt="http://schemas.openxmlformats.org/officeDocument/2006/docPropsVTypes">
  <TotalTime>131</TotalTime>
  <Words>720</Words>
  <Application>Microsoft Office PowerPoint</Application>
  <PresentationFormat>Widescreen</PresentationFormat>
  <Paragraphs>32</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dc:creator>jyeomans</dc:creator>
  <cp:lastModifiedBy>jyeomans</cp:lastModifiedBy>
  <cp:revision>16</cp:revision>
  <dcterms:modified xsi:type="dcterms:W3CDTF">2024-07-12T08:10:41Z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96900</vt:r8>
  </property>
  <property fmtid="{D5CDD505-2E9C-101B-9397-08002B2CF9AE}" pid="4" name="xd_ProgID">
    <vt:lpwstr/>
  </property>
  <property fmtid="{D5CDD505-2E9C-101B-9397-08002B2CF9AE}" pid="5" name="MediaServiceImageTags">
    <vt:lpwstr/>
  </property>
  <property fmtid="{D5CDD505-2E9C-101B-9397-08002B2CF9AE}" pid="6" name="MigrationSourceID">
    <vt:lpwstr>1-d9MOEAvVylHIfE-9ty2V2TjqFhGeX1W</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