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Masters/slideMaster1.xml" ContentType="application/vnd.openxmlformats-officedocument.presentationml.slideMaster+xml"/>
  <Override PartName="/ppt/slideLayouts/slideLayout4.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notesSlides/notesSlide2.xml" ContentType="application/vnd.openxmlformats-officedocument.presentationml.notesSlide+xml"/>
  <Override PartName="/ppt/notesSlides/notesSlide1.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60" r:id="rId1"/>
  </p:sldMasterIdLst>
  <p:notesMasterIdLst>
    <p:notesMasterId r:id="rId4"/>
  </p:notesMasterIdLst>
  <p:sldIdLst>
    <p:sldId id="256" r:id="rId2"/>
    <p:sldId id="257" r:id="rId3"/>
  </p:sldIdLst>
  <p:sldSz cx="12192000" cy="6858000"/>
  <p:notesSz cx="6797675" cy="9926638"/>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645" autoAdjust="0"/>
    <p:restoredTop sz="94660"/>
  </p:normalViewPr>
  <p:slideViewPr>
    <p:cSldViewPr snapToGrid="0">
      <p:cViewPr varScale="1">
        <p:scale>
          <a:sx n="61" d="100"/>
          <a:sy n="61" d="100"/>
        </p:scale>
        <p:origin x="704"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11" Type="http://schemas.openxmlformats.org/officeDocument/2006/relationships/customXml" Target="../customXml/item3.xml"/><Relationship Id="rId5" Type="http://schemas.openxmlformats.org/officeDocument/2006/relationships/presProps" Target="presProps.xml"/><Relationship Id="rId10" Type="http://schemas.openxmlformats.org/officeDocument/2006/relationships/customXml" Target="../customXml/item2.xml"/><Relationship Id="rId4" Type="http://schemas.openxmlformats.org/officeDocument/2006/relationships/notesMaster" Target="notesMasters/notesMaster1.xml"/><Relationship Id="rId9" Type="http://schemas.openxmlformats.org/officeDocument/2006/relationships/customXml" Target="../customXml/item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33150" y="744475"/>
            <a:ext cx="4532000" cy="3722475"/>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79750" y="4715125"/>
            <a:ext cx="5438125" cy="4466975"/>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
        <p:cNvGrpSpPr/>
        <p:nvPr/>
      </p:nvGrpSpPr>
      <p:grpSpPr>
        <a:xfrm>
          <a:off x="0" y="0"/>
          <a:ext cx="0" cy="0"/>
          <a:chOff x="0" y="0"/>
          <a:chExt cx="0" cy="0"/>
        </a:xfrm>
      </p:grpSpPr>
      <p:sp>
        <p:nvSpPr>
          <p:cNvPr id="91" name="Google Shape;91;p1:notes"/>
          <p:cNvSpPr txBox="1">
            <a:spLocks noGrp="1"/>
          </p:cNvSpPr>
          <p:nvPr>
            <p:ph type="body" idx="1"/>
          </p:nvPr>
        </p:nvSpPr>
        <p:spPr>
          <a:xfrm>
            <a:off x="679750" y="4715125"/>
            <a:ext cx="5438125" cy="44669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2" name="Google Shape;92;p1:notes"/>
          <p:cNvSpPr>
            <a:spLocks noGrp="1" noRot="1" noChangeAspect="1"/>
          </p:cNvSpPr>
          <p:nvPr>
            <p:ph type="sldImg" idx="2"/>
          </p:nvPr>
        </p:nvSpPr>
        <p:spPr>
          <a:xfrm>
            <a:off x="1133150" y="744475"/>
            <a:ext cx="4532000" cy="372247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Google Shape;97;p2:notes"/>
          <p:cNvSpPr txBox="1">
            <a:spLocks noGrp="1"/>
          </p:cNvSpPr>
          <p:nvPr>
            <p:ph type="body" idx="1"/>
          </p:nvPr>
        </p:nvSpPr>
        <p:spPr>
          <a:xfrm>
            <a:off x="679750" y="4715125"/>
            <a:ext cx="5438125" cy="44669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8" name="Google Shape;98;p2:notes"/>
          <p:cNvSpPr>
            <a:spLocks noGrp="1" noRot="1" noChangeAspect="1"/>
          </p:cNvSpPr>
          <p:nvPr>
            <p:ph type="sldImg" idx="2"/>
          </p:nvPr>
        </p:nvSpPr>
        <p:spPr>
          <a:xfrm>
            <a:off x="92075" y="744538"/>
            <a:ext cx="6615113"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3"/>
        <p:cNvGrpSpPr/>
        <p:nvPr/>
      </p:nvGrpSpPr>
      <p:grpSpPr>
        <a:xfrm>
          <a:off x="0" y="0"/>
          <a:ext cx="0" cy="0"/>
          <a:chOff x="0" y="0"/>
          <a:chExt cx="0" cy="0"/>
        </a:xfrm>
      </p:grpSpPr>
      <p:sp>
        <p:nvSpPr>
          <p:cNvPr id="14" name="Google Shape;14;p2"/>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5" name="Google Shape;15;p2"/>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6" name="Google Shape;16;p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7" name="Google Shape;17;p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8" name="Google Shape;18;p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9"/>
        <p:cNvGrpSpPr/>
        <p:nvPr/>
      </p:nvGrpSpPr>
      <p:grpSpPr>
        <a:xfrm>
          <a:off x="0" y="0"/>
          <a:ext cx="0" cy="0"/>
          <a:chOff x="0" y="0"/>
          <a:chExt cx="0" cy="0"/>
        </a:xfrm>
      </p:grpSpPr>
      <p:sp>
        <p:nvSpPr>
          <p:cNvPr id="20" name="Google Shape;20;p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1" name="Google Shape;21;p3"/>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2" name="Google Shape;22;p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3" name="Google Shape;23;p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4" name="Google Shape;24;p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1_Title Slide">
  <p:cSld name="1_Title Slide">
    <p:spTree>
      <p:nvGrpSpPr>
        <p:cNvPr id="1" name="Shape 25"/>
        <p:cNvGrpSpPr/>
        <p:nvPr/>
      </p:nvGrpSpPr>
      <p:grpSpPr>
        <a:xfrm>
          <a:off x="0" y="0"/>
          <a:ext cx="0" cy="0"/>
          <a:chOff x="0" y="0"/>
          <a:chExt cx="0" cy="0"/>
        </a:xfrm>
      </p:grpSpPr>
      <p:sp>
        <p:nvSpPr>
          <p:cNvPr id="26" name="Google Shape;26;p4"/>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7" name="Google Shape;27;p4"/>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28" name="Google Shape;28;p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9" name="Google Shape;29;p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0" name="Google Shape;30;p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pic>
        <p:nvPicPr>
          <p:cNvPr id="31" name="Google Shape;31;p4"/>
          <p:cNvPicPr preferRelativeResize="0"/>
          <p:nvPr/>
        </p:nvPicPr>
        <p:blipFill rotWithShape="1">
          <a:blip r:embed="rId2">
            <a:alphaModFix/>
          </a:blip>
          <a:srcRect/>
          <a:stretch/>
        </p:blipFill>
        <p:spPr>
          <a:xfrm>
            <a:off x="11622741" y="63126"/>
            <a:ext cx="501650" cy="501650"/>
          </a:xfrm>
          <a:prstGeom prst="rect">
            <a:avLst/>
          </a:prstGeom>
          <a:noFill/>
          <a:ln>
            <a:noFill/>
          </a:ln>
        </p:spPr>
      </p:pic>
      <p:pic>
        <p:nvPicPr>
          <p:cNvPr id="32" name="Google Shape;32;p4"/>
          <p:cNvPicPr preferRelativeResize="0"/>
          <p:nvPr/>
        </p:nvPicPr>
        <p:blipFill rotWithShape="1">
          <a:blip r:embed="rId3">
            <a:alphaModFix/>
          </a:blip>
          <a:srcRect/>
          <a:stretch/>
        </p:blipFill>
        <p:spPr>
          <a:xfrm>
            <a:off x="0" y="6293224"/>
            <a:ext cx="2280902" cy="662766"/>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33"/>
        <p:cNvGrpSpPr/>
        <p:nvPr/>
      </p:nvGrpSpPr>
      <p:grpSpPr>
        <a:xfrm>
          <a:off x="0" y="0"/>
          <a:ext cx="0" cy="0"/>
          <a:chOff x="0" y="0"/>
          <a:chExt cx="0" cy="0"/>
        </a:xfrm>
      </p:grpSpPr>
      <p:sp>
        <p:nvSpPr>
          <p:cNvPr id="34" name="Google Shape;34;p5"/>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5"/>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6" name="Google Shape;36;p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7" name="Google Shape;37;p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9"/>
        <p:cNvGrpSpPr/>
        <p:nvPr/>
      </p:nvGrpSpPr>
      <p:grpSpPr>
        <a:xfrm>
          <a:off x="0" y="0"/>
          <a:ext cx="0" cy="0"/>
          <a:chOff x="0" y="0"/>
          <a:chExt cx="0" cy="0"/>
        </a:xfrm>
      </p:grpSpPr>
      <p:sp>
        <p:nvSpPr>
          <p:cNvPr id="40" name="Google Shape;40;p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1" name="Google Shape;41;p6"/>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2" name="Google Shape;42;p6"/>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3" name="Google Shape;43;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4" name="Google Shape;44;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5" name="Google Shape;45;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6"/>
        <p:cNvGrpSpPr/>
        <p:nvPr/>
      </p:nvGrpSpPr>
      <p:grpSpPr>
        <a:xfrm>
          <a:off x="0" y="0"/>
          <a:ext cx="0" cy="0"/>
          <a:chOff x="0" y="0"/>
          <a:chExt cx="0" cy="0"/>
        </a:xfrm>
      </p:grpSpPr>
      <p:sp>
        <p:nvSpPr>
          <p:cNvPr id="47" name="Google Shape;47;p7"/>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8" name="Google Shape;48;p7"/>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9" name="Google Shape;49;p7"/>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7"/>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1" name="Google Shape;51;p7"/>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2" name="Google Shape;52;p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4" name="Google Shape;54;p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5"/>
        <p:cNvGrpSpPr/>
        <p:nvPr/>
      </p:nvGrpSpPr>
      <p:grpSpPr>
        <a:xfrm>
          <a:off x="0" y="0"/>
          <a:ext cx="0" cy="0"/>
          <a:chOff x="0" y="0"/>
          <a:chExt cx="0" cy="0"/>
        </a:xfrm>
      </p:grpSpPr>
      <p:sp>
        <p:nvSpPr>
          <p:cNvPr id="56" name="Google Shape;56;p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7" name="Google Shape;57;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8" name="Google Shape;58;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0"/>
        <p:cNvGrpSpPr/>
        <p:nvPr/>
      </p:nvGrpSpPr>
      <p:grpSpPr>
        <a:xfrm>
          <a:off x="0" y="0"/>
          <a:ext cx="0" cy="0"/>
          <a:chOff x="0" y="0"/>
          <a:chExt cx="0" cy="0"/>
        </a:xfrm>
      </p:grpSpPr>
      <p:sp>
        <p:nvSpPr>
          <p:cNvPr id="61" name="Google Shape;61;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2" name="Google Shape;62;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3" name="Google Shape;63;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64"/>
        <p:cNvGrpSpPr/>
        <p:nvPr/>
      </p:nvGrpSpPr>
      <p:grpSpPr>
        <a:xfrm>
          <a:off x="0" y="0"/>
          <a:ext cx="0" cy="0"/>
          <a:chOff x="0" y="0"/>
          <a:chExt cx="0" cy="0"/>
        </a:xfrm>
      </p:grpSpPr>
      <p:sp>
        <p:nvSpPr>
          <p:cNvPr id="65" name="Google Shape;65;p10"/>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6" name="Google Shape;66;p10"/>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67" name="Google Shape;67;p10"/>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8" name="Google Shape;68;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9" name="Google Shape;69;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1"/>
        <p:cNvGrpSpPr/>
        <p:nvPr/>
      </p:nvGrpSpPr>
      <p:grpSpPr>
        <a:xfrm>
          <a:off x="0" y="0"/>
          <a:ext cx="0" cy="0"/>
          <a:chOff x="0" y="0"/>
          <a:chExt cx="0" cy="0"/>
        </a:xfrm>
      </p:grpSpPr>
      <p:sp>
        <p:nvSpPr>
          <p:cNvPr id="72" name="Google Shape;72;p11"/>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3" name="Google Shape;73;p11"/>
          <p:cNvSpPr>
            <a:spLocks noGrp="1"/>
          </p:cNvSpPr>
          <p:nvPr>
            <p:ph type="pic" idx="2"/>
          </p:nvPr>
        </p:nvSpPr>
        <p:spPr>
          <a:xfrm>
            <a:off x="5183188" y="987425"/>
            <a:ext cx="6172200" cy="4873625"/>
          </a:xfrm>
          <a:prstGeom prst="rect">
            <a:avLst/>
          </a:prstGeom>
          <a:noFill/>
          <a:ln>
            <a:noFill/>
          </a:ln>
        </p:spPr>
      </p:sp>
      <p:sp>
        <p:nvSpPr>
          <p:cNvPr id="74" name="Google Shape;74;p11"/>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5" name="Google Shape;75;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6" name="Google Shape;76;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78"/>
        <p:cNvGrpSpPr/>
        <p:nvPr/>
      </p:nvGrpSpPr>
      <p:grpSpPr>
        <a:xfrm>
          <a:off x="0" y="0"/>
          <a:ext cx="0" cy="0"/>
          <a:chOff x="0" y="0"/>
          <a:chExt cx="0" cy="0"/>
        </a:xfrm>
      </p:grpSpPr>
      <p:sp>
        <p:nvSpPr>
          <p:cNvPr id="79" name="Google Shape;79;p1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0" name="Google Shape;80;p12"/>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1" name="Google Shape;81;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2" name="Google Shape;82;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3" name="Google Shape;83;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84"/>
        <p:cNvGrpSpPr/>
        <p:nvPr/>
      </p:nvGrpSpPr>
      <p:grpSpPr>
        <a:xfrm>
          <a:off x="0" y="0"/>
          <a:ext cx="0" cy="0"/>
          <a:chOff x="0" y="0"/>
          <a:chExt cx="0" cy="0"/>
        </a:xfrm>
      </p:grpSpPr>
      <p:sp>
        <p:nvSpPr>
          <p:cNvPr id="85" name="Google Shape;85;p13"/>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6" name="Google Shape;86;p13"/>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7" name="Google Shape;87;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8" name="Google Shape;88;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9" name="Google Shape;89;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a:gsLst>
            <a:gs pos="0">
              <a:srgbClr val="F7FBF4"/>
            </a:gs>
            <a:gs pos="74000">
              <a:srgbClr val="BDDCA8"/>
            </a:gs>
            <a:gs pos="83000">
              <a:srgbClr val="BDDCA8"/>
            </a:gs>
            <a:gs pos="100000">
              <a:srgbClr val="D3E7C5"/>
            </a:gs>
          </a:gsLst>
          <a:lin ang="5400000" scaled="0"/>
        </a:gra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pic>
        <p:nvPicPr>
          <p:cNvPr id="11" name="Google Shape;11;p1"/>
          <p:cNvPicPr preferRelativeResize="0"/>
          <p:nvPr/>
        </p:nvPicPr>
        <p:blipFill rotWithShape="1">
          <a:blip r:embed="rId14">
            <a:alphaModFix/>
          </a:blip>
          <a:srcRect/>
          <a:stretch/>
        </p:blipFill>
        <p:spPr>
          <a:xfrm>
            <a:off x="11398623" y="63126"/>
            <a:ext cx="725768" cy="725768"/>
          </a:xfrm>
          <a:prstGeom prst="rect">
            <a:avLst/>
          </a:prstGeom>
          <a:noFill/>
          <a:ln>
            <a:noFill/>
          </a:ln>
        </p:spPr>
      </p:pic>
      <p:pic>
        <p:nvPicPr>
          <p:cNvPr id="12" name="Google Shape;12;p1"/>
          <p:cNvPicPr preferRelativeResize="0"/>
          <p:nvPr/>
        </p:nvPicPr>
        <p:blipFill rotWithShape="1">
          <a:blip r:embed="rId15">
            <a:alphaModFix/>
          </a:blip>
          <a:srcRect/>
          <a:stretch/>
        </p:blipFill>
        <p:spPr>
          <a:xfrm>
            <a:off x="0" y="6293224"/>
            <a:ext cx="2280902" cy="662766"/>
          </a:xfrm>
          <a:prstGeom prst="rect">
            <a:avLst/>
          </a:prstGeom>
          <a:noFill/>
          <a:ln>
            <a:noFill/>
          </a:ln>
        </p:spPr>
      </p:pic>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E1EFD8"/>
            </a:gs>
            <a:gs pos="23902">
              <a:srgbClr val="D6EACA"/>
            </a:gs>
            <a:gs pos="33000">
              <a:srgbClr val="BDDCA8"/>
            </a:gs>
            <a:gs pos="44250">
              <a:srgbClr val="BEDCAA"/>
            </a:gs>
            <a:gs pos="83000">
              <a:srgbClr val="BDDCA8"/>
            </a:gs>
            <a:gs pos="100000">
              <a:srgbClr val="D3E7C5"/>
            </a:gs>
          </a:gsLst>
          <a:lin ang="5400000" scaled="0"/>
        </a:gradFill>
        <a:effectLst/>
      </p:bgPr>
    </p:bg>
    <p:spTree>
      <p:nvGrpSpPr>
        <p:cNvPr id="1" name="Shape 93"/>
        <p:cNvGrpSpPr/>
        <p:nvPr/>
      </p:nvGrpSpPr>
      <p:grpSpPr>
        <a:xfrm>
          <a:off x="0" y="0"/>
          <a:ext cx="0" cy="0"/>
          <a:chOff x="0" y="0"/>
          <a:chExt cx="0" cy="0"/>
        </a:xfrm>
      </p:grpSpPr>
      <p:sp>
        <p:nvSpPr>
          <p:cNvPr id="94" name="Google Shape;94;p14"/>
          <p:cNvSpPr txBox="1">
            <a:spLocks noGrp="1"/>
          </p:cNvSpPr>
          <p:nvPr>
            <p:ph type="ctrTitle"/>
          </p:nvPr>
        </p:nvSpPr>
        <p:spPr>
          <a:xfrm>
            <a:off x="927463" y="1554480"/>
            <a:ext cx="8346540" cy="2496356"/>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chemeClr val="dk1"/>
              </a:buClr>
              <a:buSzPct val="100000"/>
              <a:buFont typeface="Calibri"/>
              <a:buNone/>
            </a:pPr>
            <a:r>
              <a:rPr lang="en-GB"/>
              <a:t>Intent,</a:t>
            </a:r>
            <a:br>
              <a:rPr lang="en-GB"/>
            </a:br>
            <a:r>
              <a:rPr lang="en-GB"/>
              <a:t>Implementation, </a:t>
            </a:r>
            <a:br>
              <a:rPr lang="en-GB"/>
            </a:br>
            <a:r>
              <a:rPr lang="en-GB"/>
              <a:t>&amp; Impact.</a:t>
            </a:r>
            <a:endParaRPr/>
          </a:p>
        </p:txBody>
      </p:sp>
      <p:sp>
        <p:nvSpPr>
          <p:cNvPr id="95" name="Google Shape;95;p14"/>
          <p:cNvSpPr txBox="1">
            <a:spLocks noGrp="1"/>
          </p:cNvSpPr>
          <p:nvPr>
            <p:ph type="subTitle" idx="1"/>
          </p:nvPr>
        </p:nvSpPr>
        <p:spPr>
          <a:xfrm>
            <a:off x="1084217" y="4050833"/>
            <a:ext cx="8189786" cy="1096899"/>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dk1"/>
              </a:buClr>
              <a:buSzPts val="2800"/>
              <a:buNone/>
            </a:pPr>
            <a:r>
              <a:rPr lang="en-GB" sz="2800"/>
              <a:t>Subject: Computing </a:t>
            </a:r>
            <a:endParaRPr sz="280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sp>
        <p:nvSpPr>
          <p:cNvPr id="100" name="Google Shape;100;p15"/>
          <p:cNvSpPr txBox="1">
            <a:spLocks noGrp="1"/>
          </p:cNvSpPr>
          <p:nvPr>
            <p:ph type="body" idx="1"/>
          </p:nvPr>
        </p:nvSpPr>
        <p:spPr>
          <a:xfrm>
            <a:off x="162254" y="154349"/>
            <a:ext cx="4505999" cy="3852055"/>
          </a:xfrm>
          <a:prstGeom prst="rect">
            <a:avLst/>
          </a:prstGeom>
          <a:solidFill>
            <a:srgbClr val="E1EFD8"/>
          </a:solidFill>
          <a:ln w="38100" cap="flat" cmpd="sng">
            <a:solidFill>
              <a:srgbClr val="00B050"/>
            </a:solidFill>
            <a:prstDash val="solid"/>
            <a:round/>
            <a:headEnd type="none" w="sm" len="sm"/>
            <a:tailEnd type="none" w="sm" len="sm"/>
          </a:ln>
        </p:spPr>
        <p:txBody>
          <a:bodyPr spcFirstLastPara="1" wrap="square" lIns="91425" tIns="45700" rIns="91425" bIns="45700" anchor="t" anchorCtr="0">
            <a:noAutofit/>
          </a:bodyPr>
          <a:lstStyle/>
          <a:p>
            <a:pPr marL="0" lvl="0" indent="0" algn="l" rtl="0">
              <a:lnSpc>
                <a:spcPct val="90000"/>
              </a:lnSpc>
              <a:spcBef>
                <a:spcPts val="0"/>
              </a:spcBef>
              <a:spcAft>
                <a:spcPts val="0"/>
              </a:spcAft>
              <a:buClr>
                <a:schemeClr val="dk1"/>
              </a:buClr>
              <a:buSzPts val="2400"/>
              <a:buNone/>
            </a:pPr>
            <a:r>
              <a:rPr lang="en-GB" sz="2400" dirty="0"/>
              <a:t>Intent</a:t>
            </a:r>
            <a:endParaRPr dirty="0"/>
          </a:p>
          <a:p>
            <a:pPr marL="0" indent="0">
              <a:buSzPts val="1200"/>
              <a:buNone/>
            </a:pPr>
            <a:r>
              <a:rPr lang="en-GB" sz="800" b="1" dirty="0">
                <a:solidFill>
                  <a:srgbClr val="FF0000"/>
                </a:solidFill>
              </a:rPr>
              <a:t>Curriculum Design </a:t>
            </a:r>
          </a:p>
          <a:p>
            <a:pPr marL="0" indent="0">
              <a:spcBef>
                <a:spcPts val="0"/>
              </a:spcBef>
              <a:buSzPts val="1200"/>
              <a:buNone/>
            </a:pPr>
            <a:r>
              <a:rPr lang="en-GB" sz="800" dirty="0">
                <a:solidFill>
                  <a:schemeClr val="tx1"/>
                </a:solidFill>
              </a:rPr>
              <a:t>The computing curriculum is designed to enable the children to see how technology can be used to enhance their learning across other subjects as well as experiencing technology that they might not have access to otherwise. </a:t>
            </a:r>
          </a:p>
          <a:p>
            <a:pPr marL="0" indent="0">
              <a:spcBef>
                <a:spcPts val="0"/>
              </a:spcBef>
              <a:buSzPts val="1200"/>
              <a:buNone/>
            </a:pPr>
            <a:endParaRPr lang="en-GB" sz="800" dirty="0">
              <a:solidFill>
                <a:schemeClr val="tx1"/>
              </a:solidFill>
            </a:endParaRPr>
          </a:p>
          <a:p>
            <a:pPr marL="0" indent="0">
              <a:spcBef>
                <a:spcPts val="0"/>
              </a:spcBef>
              <a:buSzPts val="1200"/>
              <a:buNone/>
            </a:pPr>
            <a:r>
              <a:rPr lang="en-GB" sz="800" dirty="0">
                <a:solidFill>
                  <a:schemeClr val="tx1"/>
                </a:solidFill>
              </a:rPr>
              <a:t>The school uses Teach Computing as its scheme to deliver discrete lessons and we also ensure that computing, and other relevant technology, is used appropriately to enhance other areas of the curriculum. </a:t>
            </a:r>
          </a:p>
          <a:p>
            <a:pPr marL="0" indent="0">
              <a:spcBef>
                <a:spcPts val="0"/>
              </a:spcBef>
              <a:buSzPts val="1200"/>
              <a:buNone/>
            </a:pPr>
            <a:endParaRPr lang="en-GB" sz="800" dirty="0">
              <a:solidFill>
                <a:schemeClr val="tx1"/>
              </a:solidFill>
            </a:endParaRPr>
          </a:p>
          <a:p>
            <a:pPr marL="0" indent="0">
              <a:spcBef>
                <a:spcPts val="0"/>
              </a:spcBef>
              <a:buSzPts val="1200"/>
              <a:buNone/>
            </a:pPr>
            <a:r>
              <a:rPr lang="en-GB" sz="800" dirty="0">
                <a:solidFill>
                  <a:schemeClr val="tx1"/>
                </a:solidFill>
              </a:rPr>
              <a:t>Furthermore, the curriculum is designed to meet the needs of the modern world, with children being taught how to keep themselves safe online. </a:t>
            </a:r>
          </a:p>
          <a:p>
            <a:pPr marL="0" indent="0">
              <a:spcBef>
                <a:spcPts val="0"/>
              </a:spcBef>
              <a:buSzPts val="1200"/>
              <a:buNone/>
            </a:pPr>
            <a:endParaRPr lang="en-GB" sz="800" dirty="0">
              <a:solidFill>
                <a:schemeClr val="tx1"/>
              </a:solidFill>
            </a:endParaRPr>
          </a:p>
          <a:p>
            <a:pPr marL="0" indent="0">
              <a:spcBef>
                <a:spcPts val="0"/>
              </a:spcBef>
              <a:buSzPts val="1200"/>
              <a:buNone/>
            </a:pPr>
            <a:r>
              <a:rPr lang="en-GB" sz="800" dirty="0">
                <a:solidFill>
                  <a:schemeClr val="tx1"/>
                </a:solidFill>
              </a:rPr>
              <a:t>The design of the curriculum, including how we incorporate how to keep safe on line, aims to prepare the children for not only the next stage of their learning but for life in the modern technological world </a:t>
            </a:r>
          </a:p>
          <a:p>
            <a:pPr marL="0" indent="0">
              <a:buSzPts val="1200"/>
              <a:buNone/>
            </a:pPr>
            <a:r>
              <a:rPr lang="en-GB" sz="800" b="1" dirty="0">
                <a:solidFill>
                  <a:srgbClr val="FF0000"/>
                </a:solidFill>
              </a:rPr>
              <a:t>Sequencing</a:t>
            </a:r>
          </a:p>
          <a:p>
            <a:pPr marL="0" indent="0">
              <a:spcBef>
                <a:spcPts val="0"/>
              </a:spcBef>
              <a:buSzPts val="1200"/>
              <a:buNone/>
            </a:pPr>
            <a:r>
              <a:rPr lang="en-GB" sz="800" dirty="0">
                <a:solidFill>
                  <a:schemeClr val="tx1"/>
                </a:solidFill>
              </a:rPr>
              <a:t>The computing curriculum is sequenced to enable children to build on prior knowledge, skills and experiences. They have the opportunity to practise key skills in a cross-curricular manner so that they understand the purpose of what they are doing.  </a:t>
            </a:r>
          </a:p>
          <a:p>
            <a:pPr marL="0" indent="0">
              <a:buSzPts val="1200"/>
              <a:buNone/>
            </a:pPr>
            <a:r>
              <a:rPr lang="en-GB" sz="800" b="1" dirty="0">
                <a:solidFill>
                  <a:srgbClr val="FF0000"/>
                </a:solidFill>
              </a:rPr>
              <a:t>Disciplinary Knowledge</a:t>
            </a:r>
          </a:p>
          <a:p>
            <a:pPr marL="0" indent="0">
              <a:spcBef>
                <a:spcPts val="0"/>
              </a:spcBef>
              <a:buSzPts val="1200"/>
              <a:buNone/>
            </a:pPr>
            <a:r>
              <a:rPr lang="en-GB" sz="800" dirty="0">
                <a:solidFill>
                  <a:schemeClr val="tx1"/>
                </a:solidFill>
              </a:rPr>
              <a:t>We aim for our children to </a:t>
            </a:r>
            <a:r>
              <a:rPr lang="en-GB" sz="800" b="1" dirty="0">
                <a:solidFill>
                  <a:schemeClr val="tx1"/>
                </a:solidFill>
              </a:rPr>
              <a:t>BE</a:t>
            </a:r>
            <a:r>
              <a:rPr lang="en-GB" sz="800" dirty="0">
                <a:solidFill>
                  <a:schemeClr val="tx1"/>
                </a:solidFill>
              </a:rPr>
              <a:t> technically minded in computing lessons and have an awareness of the technology that they are surrounded with in everyday life. We ensure that lessons clearly identify the computing skill that is being taught and applied and this is referenced consistently throughout lessons. </a:t>
            </a:r>
          </a:p>
          <a:p>
            <a:pPr marL="0" indent="0">
              <a:buSzPts val="1200"/>
              <a:buNone/>
            </a:pPr>
            <a:r>
              <a:rPr lang="en-GB" sz="800" b="1" dirty="0">
                <a:solidFill>
                  <a:srgbClr val="FF0000"/>
                </a:solidFill>
              </a:rPr>
              <a:t>Broad and Balanced</a:t>
            </a:r>
            <a:endParaRPr lang="en-GB" sz="800" dirty="0"/>
          </a:p>
          <a:p>
            <a:pPr marL="0" lvl="0" indent="0" algn="l" rtl="0">
              <a:lnSpc>
                <a:spcPct val="90000"/>
              </a:lnSpc>
              <a:spcBef>
                <a:spcPts val="0"/>
              </a:spcBef>
              <a:spcAft>
                <a:spcPts val="0"/>
              </a:spcAft>
              <a:buClr>
                <a:schemeClr val="dk1"/>
              </a:buClr>
              <a:buSzPts val="1200"/>
              <a:buNone/>
            </a:pPr>
            <a:r>
              <a:rPr lang="en-GB" sz="800" dirty="0"/>
              <a:t>All children access the computing curriculum both in discrete lessons and when using it to enhance other subjects. While adaptations are made for certain children, this is based on their computing ability rather than and preconceptions around children with special educational needs. </a:t>
            </a:r>
          </a:p>
        </p:txBody>
      </p:sp>
      <p:sp>
        <p:nvSpPr>
          <p:cNvPr id="101" name="Google Shape;101;p15"/>
          <p:cNvSpPr txBox="1"/>
          <p:nvPr/>
        </p:nvSpPr>
        <p:spPr>
          <a:xfrm>
            <a:off x="4910942" y="51683"/>
            <a:ext cx="6377168" cy="3954721"/>
          </a:xfrm>
          <a:prstGeom prst="rect">
            <a:avLst/>
          </a:prstGeom>
          <a:solidFill>
            <a:srgbClr val="E1EFD8"/>
          </a:solidFill>
          <a:ln w="38100" cap="flat" cmpd="sng">
            <a:solidFill>
              <a:srgbClr val="00B05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Clr>
                <a:schemeClr val="accent1"/>
              </a:buClr>
              <a:buSzPts val="1920"/>
              <a:buFont typeface="Noto Sans Symbols"/>
              <a:buNone/>
            </a:pPr>
            <a:r>
              <a:rPr lang="en-GB" sz="2400" b="0" i="0" u="none" strike="noStrike" cap="none" dirty="0">
                <a:solidFill>
                  <a:srgbClr val="3F3F3F"/>
                </a:solidFill>
                <a:latin typeface="Calibri"/>
                <a:ea typeface="Calibri"/>
                <a:cs typeface="Calibri"/>
                <a:sym typeface="Calibri"/>
              </a:rPr>
              <a:t>Implementation</a:t>
            </a:r>
            <a:endParaRPr dirty="0"/>
          </a:p>
          <a:p>
            <a:pPr>
              <a:spcBef>
                <a:spcPts val="1000"/>
              </a:spcBef>
              <a:buClr>
                <a:schemeClr val="accent1"/>
              </a:buClr>
              <a:buSzPts val="960"/>
            </a:pPr>
            <a:r>
              <a:rPr lang="en-GB" sz="800" b="1" i="0" u="none" strike="noStrike" cap="none" dirty="0">
                <a:solidFill>
                  <a:srgbClr val="FF0000"/>
                </a:solidFill>
                <a:latin typeface="Calibri"/>
                <a:ea typeface="Calibri"/>
                <a:cs typeface="Calibri"/>
                <a:sym typeface="Calibri"/>
              </a:rPr>
              <a:t>Teacher knowledge</a:t>
            </a:r>
          </a:p>
          <a:p>
            <a:pPr>
              <a:buClr>
                <a:schemeClr val="accent1"/>
              </a:buClr>
              <a:buSzPts val="960"/>
            </a:pPr>
            <a:r>
              <a:rPr lang="en-GB" sz="800" dirty="0">
                <a:solidFill>
                  <a:schemeClr val="tx1"/>
                </a:solidFill>
                <a:latin typeface="Calibri"/>
                <a:cs typeface="Calibri"/>
                <a:sym typeface="Calibri"/>
              </a:rPr>
              <a:t>Teachers impart knowledge to the children through the use of the Teach Computing curriculum alongside the use of the Project Evolve E Safety curriculum. The Teach Computing curriculum ensures a progression of skills as the children progress through school to enable them to become more computer literate using a variety of programmes and resources. Although we are on the first year of using the Teach Computing curriculum teachers are expected to understand and gain knowledge of what skills set the children should have already in place and then build upon it. However there will be times where skills and programmes are required to be revisited before moving forward. Children are supported with confidence as they do this. </a:t>
            </a:r>
          </a:p>
          <a:p>
            <a:pPr>
              <a:spcBef>
                <a:spcPts val="1000"/>
              </a:spcBef>
              <a:buClr>
                <a:schemeClr val="accent1"/>
              </a:buClr>
              <a:buSzPts val="960"/>
            </a:pPr>
            <a:r>
              <a:rPr lang="en-GB" sz="800" b="1" i="0" u="none" strike="noStrike" cap="none" dirty="0">
                <a:solidFill>
                  <a:srgbClr val="FF0000"/>
                </a:solidFill>
                <a:latin typeface="Calibri"/>
                <a:ea typeface="Calibri"/>
                <a:cs typeface="Calibri"/>
                <a:sym typeface="Calibri"/>
              </a:rPr>
              <a:t>Teacher delivery</a:t>
            </a:r>
          </a:p>
          <a:p>
            <a:pPr>
              <a:buClr>
                <a:schemeClr val="accent1"/>
              </a:buClr>
              <a:buSzPts val="960"/>
            </a:pPr>
            <a:r>
              <a:rPr lang="en-GB" sz="800" dirty="0">
                <a:solidFill>
                  <a:srgbClr val="3F3F3F"/>
                </a:solidFill>
                <a:latin typeface="Calibri"/>
                <a:ea typeface="Calibri"/>
                <a:cs typeface="Calibri"/>
                <a:sym typeface="Calibri"/>
              </a:rPr>
              <a:t>We teach computing and ICT skills in discreet sessions and use these skills within Learning Journeys to enhance the outcomes and learning. We are also beginning to utilise our links with the University of Portsmouth to allow us to raise the aspirations of our children with regards to the Computing potentials available to them as they grow up. </a:t>
            </a:r>
            <a:r>
              <a:rPr lang="en-GB" sz="800" b="0" i="0" u="none" strike="noStrike" cap="none" dirty="0">
                <a:solidFill>
                  <a:srgbClr val="3F3F3F"/>
                </a:solidFill>
                <a:latin typeface="Calibri"/>
                <a:ea typeface="Calibri"/>
                <a:cs typeface="Calibri"/>
                <a:sym typeface="Calibri"/>
              </a:rPr>
              <a:t> Our approach to teaching and learning supports our Computing curriculum by ensuring that lessons build on prior learning and provide opportunities for guided and independent practice. The development of children’s knowledge and skills across all primary subjects is key when building on prior learning; this supports pupils for the next stage of their learning  </a:t>
            </a:r>
          </a:p>
          <a:p>
            <a:pPr>
              <a:buClr>
                <a:schemeClr val="accent1"/>
              </a:buClr>
              <a:buSzPts val="960"/>
            </a:pPr>
            <a:endParaRPr lang="en-GB" sz="800" dirty="0">
              <a:ea typeface="Calibri"/>
            </a:endParaRPr>
          </a:p>
          <a:p>
            <a:pPr>
              <a:buClr>
                <a:schemeClr val="accent1"/>
              </a:buClr>
              <a:buSzPts val="960"/>
            </a:pPr>
            <a:r>
              <a:rPr lang="en-GB" sz="800" b="1" i="0" u="none" strike="noStrike" cap="none" dirty="0">
                <a:solidFill>
                  <a:srgbClr val="FF0000"/>
                </a:solidFill>
                <a:latin typeface="Calibri"/>
                <a:ea typeface="Calibri"/>
                <a:cs typeface="Calibri"/>
                <a:sym typeface="Calibri"/>
              </a:rPr>
              <a:t>Transference of knowledge</a:t>
            </a:r>
          </a:p>
          <a:p>
            <a:pPr>
              <a:buClr>
                <a:schemeClr val="accent1"/>
              </a:buClr>
              <a:buSzPts val="960"/>
            </a:pPr>
            <a:r>
              <a:rPr lang="en-GB" sz="800" dirty="0">
                <a:solidFill>
                  <a:srgbClr val="3F3F3F"/>
                </a:solidFill>
                <a:latin typeface="Calibri"/>
                <a:ea typeface="Calibri"/>
                <a:cs typeface="Calibri"/>
                <a:sym typeface="Calibri"/>
              </a:rPr>
              <a:t>The skills in these areas are also therefore developed systematically, with the programme of skills for each year group building on previous learning and preparing for subsequent years. Knowledge and skills are informed and linked to enable achievement of key stage end points, as informed by the 2014 National Curriculum.</a:t>
            </a:r>
            <a:endParaRPr lang="en-GB" sz="800" dirty="0"/>
          </a:p>
          <a:p>
            <a:pPr>
              <a:spcBef>
                <a:spcPts val="1000"/>
              </a:spcBef>
              <a:buClr>
                <a:schemeClr val="accent1"/>
              </a:buClr>
              <a:buSzPts val="960"/>
            </a:pPr>
            <a:r>
              <a:rPr lang="en-GB" sz="800" b="1" i="0" u="none" strike="noStrike" cap="none" dirty="0">
                <a:solidFill>
                  <a:srgbClr val="FF0000"/>
                </a:solidFill>
                <a:latin typeface="Calibri"/>
                <a:ea typeface="Calibri"/>
                <a:cs typeface="Calibri"/>
                <a:sym typeface="Calibri"/>
              </a:rPr>
              <a:t>Use of assessment</a:t>
            </a:r>
          </a:p>
          <a:p>
            <a:pPr>
              <a:buClr>
                <a:schemeClr val="accent1"/>
              </a:buClr>
              <a:buSzPts val="960"/>
            </a:pPr>
            <a:r>
              <a:rPr lang="en-GB" sz="800" dirty="0">
                <a:solidFill>
                  <a:schemeClr val="tx1"/>
                </a:solidFill>
                <a:latin typeface="Calibri"/>
                <a:ea typeface="Calibri"/>
                <a:cs typeface="Calibri"/>
                <a:sym typeface="Calibri"/>
              </a:rPr>
              <a:t>Formative assessment is used throughout computing sessions to identify anyone who needs additional support to meet the required age appropriate objectives. </a:t>
            </a:r>
          </a:p>
          <a:p>
            <a:pPr>
              <a:buClr>
                <a:schemeClr val="accent1"/>
              </a:buClr>
              <a:buSzPts val="960"/>
            </a:pPr>
            <a:endParaRPr lang="en-GB" sz="800" dirty="0">
              <a:ea typeface="Calibri"/>
            </a:endParaRPr>
          </a:p>
          <a:p>
            <a:pPr>
              <a:buClr>
                <a:schemeClr val="accent1"/>
              </a:buClr>
              <a:buSzPts val="960"/>
            </a:pPr>
            <a:r>
              <a:rPr lang="en-GB" sz="800" b="1" i="0" u="none" strike="noStrike" cap="none" dirty="0">
                <a:solidFill>
                  <a:srgbClr val="FF0000"/>
                </a:solidFill>
                <a:latin typeface="Calibri"/>
                <a:ea typeface="Calibri"/>
                <a:cs typeface="Calibri"/>
                <a:sym typeface="Calibri"/>
              </a:rPr>
              <a:t>Focus on key knowledge (rather than too much information) </a:t>
            </a:r>
            <a:r>
              <a:rPr lang="en-GB" sz="800" b="0" i="0" u="none" strike="noStrike" cap="none" dirty="0">
                <a:solidFill>
                  <a:srgbClr val="3F3F3F"/>
                </a:solidFill>
                <a:latin typeface="Calibri"/>
                <a:ea typeface="Calibri"/>
                <a:cs typeface="Calibri"/>
                <a:sym typeface="Calibri"/>
              </a:rPr>
              <a:t>The key knowledge and skills of each unit are mapped across each year group in our Progression of Skills overview; ensuring that children develop their knowledge of  programmes progressively. </a:t>
            </a:r>
          </a:p>
          <a:p>
            <a:pPr>
              <a:buClr>
                <a:schemeClr val="accent1"/>
              </a:buClr>
              <a:buSzPts val="960"/>
            </a:pPr>
            <a:endParaRPr lang="en-GB" sz="800" b="0" i="0" u="none" strike="noStrike" cap="none" dirty="0">
              <a:solidFill>
                <a:srgbClr val="000000"/>
              </a:solidFill>
              <a:latin typeface="Arial"/>
              <a:ea typeface="Arial"/>
              <a:cs typeface="Arial"/>
              <a:sym typeface="Arial"/>
            </a:endParaRPr>
          </a:p>
        </p:txBody>
      </p:sp>
      <p:sp>
        <p:nvSpPr>
          <p:cNvPr id="102" name="Google Shape;102;p15"/>
          <p:cNvSpPr txBox="1"/>
          <p:nvPr/>
        </p:nvSpPr>
        <p:spPr>
          <a:xfrm>
            <a:off x="3565451" y="4072650"/>
            <a:ext cx="8518664" cy="2733667"/>
          </a:xfrm>
          <a:prstGeom prst="rect">
            <a:avLst/>
          </a:prstGeom>
          <a:solidFill>
            <a:srgbClr val="E1EFD8"/>
          </a:solidFill>
          <a:ln w="38100" cap="flat" cmpd="sng">
            <a:solidFill>
              <a:srgbClr val="00B05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Clr>
                <a:schemeClr val="accent1"/>
              </a:buClr>
              <a:buSzPts val="1920"/>
              <a:buFont typeface="Noto Sans Symbols"/>
              <a:buNone/>
            </a:pPr>
            <a:r>
              <a:rPr lang="en-GB" sz="2400" b="0" i="0" u="none" strike="noStrike" cap="none" dirty="0">
                <a:solidFill>
                  <a:srgbClr val="3F3F3F"/>
                </a:solidFill>
                <a:latin typeface="Calibri"/>
                <a:ea typeface="Calibri"/>
                <a:cs typeface="Calibri"/>
                <a:sym typeface="Calibri"/>
              </a:rPr>
              <a:t>Impact</a:t>
            </a:r>
            <a:endParaRPr lang="en-GB" dirty="0">
              <a:ea typeface="Calibri"/>
            </a:endParaRPr>
          </a:p>
          <a:p>
            <a:pPr marL="0" marR="0" lvl="0" indent="0" algn="l" rtl="0">
              <a:spcBef>
                <a:spcPts val="0"/>
              </a:spcBef>
              <a:spcAft>
                <a:spcPts val="0"/>
              </a:spcAft>
              <a:buClr>
                <a:schemeClr val="accent1"/>
              </a:buClr>
              <a:buSzPts val="1920"/>
              <a:buFont typeface="Noto Sans Symbols"/>
              <a:buNone/>
            </a:pPr>
            <a:r>
              <a:rPr lang="en-GB" sz="800" b="1" i="0" u="none" strike="noStrike" cap="none" dirty="0">
                <a:solidFill>
                  <a:srgbClr val="FF0000"/>
                </a:solidFill>
                <a:latin typeface="Calibri"/>
                <a:ea typeface="Calibri"/>
                <a:cs typeface="Calibri"/>
                <a:sym typeface="Calibri"/>
              </a:rPr>
              <a:t>Acquire knowledge and cultural capital</a:t>
            </a:r>
          </a:p>
          <a:p>
            <a:pPr>
              <a:buClr>
                <a:schemeClr val="accent1"/>
              </a:buClr>
              <a:buSzPts val="960"/>
            </a:pPr>
            <a:r>
              <a:rPr lang="en-GB" sz="800" dirty="0">
                <a:solidFill>
                  <a:srgbClr val="3F3F3F"/>
                </a:solidFill>
                <a:latin typeface="Calibri"/>
                <a:ea typeface="Calibri"/>
                <a:cs typeface="Calibri"/>
                <a:sym typeface="Calibri"/>
              </a:rPr>
              <a:t>Pupils will be able to use software to create computer programs including the uses of repeats and appropriately sequential commands, they will be able to debug and improve their programs and explain how they have used coding within their work. Pupils will be confident at using a variety of word-processing skills. They will use spreadsheets and data capture software to collate and analyse data. They will use the internet appropriately including searching for reliable and safe information and communicating using blogs and email. Pupils will use hardware and software to create expressive outcomes. </a:t>
            </a:r>
            <a:endParaRPr lang="en-GB" sz="800" dirty="0"/>
          </a:p>
          <a:p>
            <a:pPr>
              <a:spcBef>
                <a:spcPts val="1000"/>
              </a:spcBef>
              <a:buClr>
                <a:schemeClr val="accent1"/>
              </a:buClr>
              <a:buSzPts val="960"/>
            </a:pPr>
            <a:r>
              <a:rPr lang="en-GB" sz="800" b="1" i="0" u="none" strike="noStrike" cap="none" dirty="0">
                <a:solidFill>
                  <a:srgbClr val="FF0000"/>
                </a:solidFill>
                <a:latin typeface="Calibri"/>
                <a:ea typeface="Calibri"/>
                <a:cs typeface="Calibri"/>
                <a:sym typeface="Calibri"/>
              </a:rPr>
              <a:t>Produce work of high quality</a:t>
            </a:r>
          </a:p>
          <a:p>
            <a:pPr>
              <a:buClr>
                <a:schemeClr val="accent1"/>
              </a:buClr>
              <a:buSzPts val="1040"/>
            </a:pPr>
            <a:r>
              <a:rPr lang="en-GB" sz="800" b="0" i="0" u="none" strike="noStrike" cap="none" dirty="0">
                <a:solidFill>
                  <a:srgbClr val="3F3F3F"/>
                </a:solidFill>
                <a:latin typeface="Calibri"/>
                <a:ea typeface="Calibri"/>
                <a:cs typeface="Calibri"/>
                <a:sym typeface="Calibri"/>
              </a:rPr>
              <a:t>Outcomes at the end of each unit will be evidenced in children showing resilience </a:t>
            </a:r>
            <a:r>
              <a:rPr lang="en-GB" sz="800" dirty="0">
                <a:solidFill>
                  <a:srgbClr val="3F3F3F"/>
                </a:solidFill>
                <a:latin typeface="Calibri"/>
                <a:ea typeface="Calibri"/>
                <a:cs typeface="Calibri"/>
                <a:sym typeface="Calibri"/>
              </a:rPr>
              <a:t>and understanding of the technology they have used. </a:t>
            </a:r>
            <a:r>
              <a:rPr lang="en-GB" sz="800" b="0" i="0" u="none" strike="noStrike" cap="none" dirty="0">
                <a:solidFill>
                  <a:srgbClr val="3F3F3F"/>
                </a:solidFill>
                <a:latin typeface="Calibri"/>
                <a:ea typeface="Calibri"/>
                <a:cs typeface="Calibri"/>
                <a:sym typeface="Calibri"/>
              </a:rPr>
              <a:t>. Children acquire a strong understanding of the knowledge and skills for the programmes used and take pride in what they have achieved. </a:t>
            </a:r>
            <a:endParaRPr lang="en-GB" sz="800" dirty="0"/>
          </a:p>
          <a:p>
            <a:pPr>
              <a:spcBef>
                <a:spcPts val="1000"/>
              </a:spcBef>
              <a:buClr>
                <a:schemeClr val="accent1"/>
              </a:buClr>
              <a:buSzPts val="1040"/>
            </a:pPr>
            <a:r>
              <a:rPr lang="en-GB" sz="800" b="1" i="0" u="none" strike="noStrike" cap="none" dirty="0">
                <a:solidFill>
                  <a:srgbClr val="FF0000"/>
                </a:solidFill>
                <a:latin typeface="Calibri"/>
                <a:ea typeface="Calibri"/>
                <a:cs typeface="Calibri"/>
                <a:sym typeface="Calibri"/>
              </a:rPr>
              <a:t>Make progress (know more, do more and remember more)</a:t>
            </a:r>
            <a:r>
              <a:rPr lang="en-GB" sz="800" dirty="0">
                <a:solidFill>
                  <a:srgbClr val="3F3F3F"/>
                </a:solidFill>
                <a:latin typeface="Calibri"/>
                <a:ea typeface="Calibri"/>
                <a:cs typeface="Calibri"/>
                <a:sym typeface="Calibri"/>
              </a:rPr>
              <a:t> </a:t>
            </a:r>
          </a:p>
          <a:p>
            <a:pPr>
              <a:buClr>
                <a:schemeClr val="accent1"/>
              </a:buClr>
              <a:buSzPts val="960"/>
            </a:pPr>
            <a:r>
              <a:rPr lang="en-GB" sz="800" dirty="0">
                <a:solidFill>
                  <a:srgbClr val="3F3F3F"/>
                </a:solidFill>
                <a:latin typeface="Calibri"/>
                <a:ea typeface="Calibri"/>
                <a:cs typeface="Calibri"/>
                <a:sym typeface="Calibri"/>
              </a:rPr>
              <a:t>Each year, pupils will build on and learn skills relating to computer coding and algorithms as well as skills to enhance the quality of technological communication. Pupils will also become more aware over time of the uses of the internet and ways to stay safe while online. </a:t>
            </a:r>
            <a:endParaRPr lang="en-GB" sz="800" dirty="0"/>
          </a:p>
          <a:p>
            <a:pPr>
              <a:spcBef>
                <a:spcPts val="1000"/>
              </a:spcBef>
              <a:buClr>
                <a:schemeClr val="accent1"/>
              </a:buClr>
              <a:buSzPts val="960"/>
            </a:pPr>
            <a:r>
              <a:rPr lang="en-GB" sz="800" b="1" i="0" u="none" strike="noStrike" cap="none" dirty="0">
                <a:solidFill>
                  <a:srgbClr val="FF0000"/>
                </a:solidFill>
                <a:latin typeface="Calibri"/>
                <a:ea typeface="Calibri"/>
                <a:cs typeface="Calibri"/>
                <a:sym typeface="Calibri"/>
              </a:rPr>
              <a:t>Be prepared for the next stage of their education</a:t>
            </a:r>
          </a:p>
          <a:p>
            <a:pPr>
              <a:spcBef>
                <a:spcPts val="1000"/>
              </a:spcBef>
              <a:buClr>
                <a:schemeClr val="accent1"/>
              </a:buClr>
              <a:buSzPts val="960"/>
            </a:pPr>
            <a:r>
              <a:rPr lang="en-GB" sz="800" b="0" i="0" u="none" strike="noStrike" cap="none" dirty="0">
                <a:solidFill>
                  <a:srgbClr val="3F3F3F"/>
                </a:solidFill>
                <a:latin typeface="Calibri"/>
                <a:ea typeface="Calibri"/>
                <a:cs typeface="Calibri"/>
                <a:sym typeface="Calibri"/>
              </a:rPr>
              <a:t>Our children are well equipped for the next stage of learning and make positive sporting contributions both in Computing lessons and when opportunities arise to use those skills in other curriculum areas. They develop a strong sense of belonging to teams as well as the school as a whole and feel that their contributions in this are valued. </a:t>
            </a:r>
            <a:endParaRPr lang="en-GB" sz="800" dirty="0"/>
          </a:p>
          <a:p>
            <a:pPr>
              <a:spcBef>
                <a:spcPts val="1000"/>
              </a:spcBef>
              <a:buClr>
                <a:schemeClr val="accent1"/>
              </a:buClr>
              <a:buSzPts val="960"/>
            </a:pPr>
            <a:endParaRPr lang="en-GB" sz="800" b="0" i="0" u="none" strike="noStrike" cap="none" dirty="0">
              <a:solidFill>
                <a:srgbClr val="000000"/>
              </a:solidFill>
              <a:latin typeface="Arial"/>
              <a:ea typeface="Arial"/>
              <a:cs typeface="Arial"/>
              <a:sym typeface="Arial"/>
            </a:endParaRPr>
          </a:p>
        </p:txBody>
      </p:sp>
      <p:pic>
        <p:nvPicPr>
          <p:cNvPr id="104" name="Google Shape;104;p15"/>
          <p:cNvPicPr preferRelativeResize="0"/>
          <p:nvPr/>
        </p:nvPicPr>
        <p:blipFill rotWithShape="1">
          <a:blip r:embed="rId3">
            <a:alphaModFix/>
          </a:blip>
          <a:srcRect/>
          <a:stretch/>
        </p:blipFill>
        <p:spPr>
          <a:xfrm>
            <a:off x="107885" y="4006404"/>
            <a:ext cx="4427560" cy="2607047"/>
          </a:xfrm>
          <a:prstGeom prst="rect">
            <a:avLst/>
          </a:prstGeom>
          <a:noFill/>
          <a:ln>
            <a:noFill/>
          </a:ln>
        </p:spPr>
      </p:pic>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A46302DF9845F41BF8EBA0E82BDC25C" ma:contentTypeVersion="14" ma:contentTypeDescription="Create a new document." ma:contentTypeScope="" ma:versionID="e0308c5bdc9d56bb152847fdb026d11d">
  <xsd:schema xmlns:xsd="http://www.w3.org/2001/XMLSchema" xmlns:xs="http://www.w3.org/2001/XMLSchema" xmlns:p="http://schemas.microsoft.com/office/2006/metadata/properties" xmlns:ns2="104b5f8c-a960-4db2-8fd5-5b40b019bcb5" xmlns:ns3="ef802d93-c6f9-4054-b601-bda03835ee1a" targetNamespace="http://schemas.microsoft.com/office/2006/metadata/properties" ma:root="true" ma:fieldsID="b311e12ad9ae2b751bf28f3328094d92" ns2:_="" ns3:_="">
    <xsd:import namespace="104b5f8c-a960-4db2-8fd5-5b40b019bcb5"/>
    <xsd:import namespace="ef802d93-c6f9-4054-b601-bda03835ee1a"/>
    <xsd:element name="properties">
      <xsd:complexType>
        <xsd:sequence>
          <xsd:element name="documentManagement">
            <xsd:complexType>
              <xsd:all>
                <xsd:element ref="ns2:MigrationSourceID" minOccurs="0"/>
                <xsd:element ref="ns3:MediaServiceBillingMetadata" minOccurs="0"/>
                <xsd:element ref="ns3:MediaServiceMetadata" minOccurs="0"/>
                <xsd:element ref="ns3:MediaServiceFastMetadata" minOccurs="0"/>
                <xsd:element ref="ns3:MediaServiceSearchProperties" minOccurs="0"/>
                <xsd:element ref="ns3:MediaServiceDateTaken" minOccurs="0"/>
                <xsd:element ref="ns3:lcf76f155ced4ddcb4097134ff3c332f" minOccurs="0"/>
                <xsd:element ref="ns2:TaxCatchAll" minOccurs="0"/>
                <xsd:element ref="ns3:MediaServiceOCR" minOccurs="0"/>
                <xsd:element ref="ns3:MediaServiceLocation" minOccurs="0"/>
                <xsd:element ref="ns3:MediaServiceEventHashCode" minOccurs="0"/>
                <xsd:element ref="ns3:MediaServiceGenerationTime" minOccurs="0"/>
                <xsd:element ref="ns3: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04b5f8c-a960-4db2-8fd5-5b40b019bcb5" elementFormDefault="qualified">
    <xsd:import namespace="http://schemas.microsoft.com/office/2006/documentManagement/types"/>
    <xsd:import namespace="http://schemas.microsoft.com/office/infopath/2007/PartnerControls"/>
    <xsd:element name="MigrationSourceID" ma:index="8" nillable="true" ma:displayName="MigrationSourceID" ma:internalName="MigrationSourceID" ma:readOnly="true">
      <xsd:simpleType>
        <xsd:restriction base="dms:Text"/>
      </xsd:simpleType>
    </xsd:element>
    <xsd:element name="TaxCatchAll" ma:index="16" nillable="true" ma:displayName="Taxonomy Catch All Column" ma:hidden="true" ma:list="{6d9da9d9-ebb1-455d-99b5-ac56f0fb6d90}" ma:internalName="TaxCatchAll" ma:showField="CatchAllData" ma:web="104b5f8c-a960-4db2-8fd5-5b40b019bcb5">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ef802d93-c6f9-4054-b601-bda03835ee1a" elementFormDefault="qualified">
    <xsd:import namespace="http://schemas.microsoft.com/office/2006/documentManagement/types"/>
    <xsd:import namespace="http://schemas.microsoft.com/office/infopath/2007/PartnerControls"/>
    <xsd:element name="MediaServiceBillingMetadata" ma:index="9" nillable="true" ma:displayName="MediaServiceBillingMetadata" ma:hidden="true" ma:internalName="MediaServiceBillingMetadata" ma:readOnly="true">
      <xsd:simpleType>
        <xsd:restriction base="dms:Note"/>
      </xsd:simpleType>
    </xsd:element>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SearchProperties" ma:index="12" nillable="true" ma:displayName="MediaServiceSearchProperties" ma:hidden="true" ma:internalName="MediaServiceSearchProperties" ma:readOnly="true">
      <xsd:simpleType>
        <xsd:restriction base="dms:Note"/>
      </xsd:simpleType>
    </xsd:element>
    <xsd:element name="MediaServiceDateTaken" ma:index="13" nillable="true" ma:displayName="MediaServiceDateTaken" ma:description="" ma:hidden="true" ma:indexed="true" ma:internalName="MediaServiceDateTaken" ma:readOnly="true">
      <xsd:simpleType>
        <xsd:restriction base="dms:Text"/>
      </xsd:simpleType>
    </xsd:element>
    <xsd:element name="lcf76f155ced4ddcb4097134ff3c332f" ma:index="15" nillable="true" ma:taxonomy="true" ma:internalName="lcf76f155ced4ddcb4097134ff3c332f" ma:taxonomyFieldName="MediaServiceImageTags" ma:displayName="Image Tags" ma:fieldId="{5cf76f15-5ced-4ddc-b409-7134ff3c332f}" ma:taxonomyMulti="true" ma:sspId="00000000-0000-0000-0000-000000000000" ma:termSetId="00000000-0000-0000-0000-000000000000" ma:anchorId="00000000-0000-0000-0000-000000000000" ma:open="false" ma:isKeyword="false">
      <xsd:complexType>
        <xsd:sequence>
          <xsd:element ref="pc:Terms" minOccurs="0" maxOccurs="1"/>
        </xsd:sequence>
      </xsd:complexType>
    </xsd:element>
    <xsd:element name="MediaServiceOCR" ma:index="17" nillable="true" ma:displayName="Extracted Text" ma:internalName="MediaServiceOCR" ma:readOnly="true">
      <xsd:simpleType>
        <xsd:restriction base="dms:Note">
          <xsd:maxLength value="255"/>
        </xsd:restriction>
      </xsd:simpleType>
    </xsd:element>
    <xsd:element name="MediaServiceLocation" ma:index="18" nillable="true" ma:displayName="Location" ma:description="" ma:indexed="true" ma:internalName="MediaServiceLocation"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GenerationTime" ma:index="20" nillable="true" ma:displayName="MediaServiceGenerationTime" ma:hidden="true" ma:internalName="MediaServiceGenerationTime" ma:readOnly="true">
      <xsd:simpleType>
        <xsd:restriction base="dms:Text"/>
      </xsd:simpleType>
    </xsd:element>
    <xsd:element name="MediaLengthInSeconds" ma:index="21" nillable="true" ma:displayName="MediaLengthInSeconds" ma:hidden="true"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MigrationSourceID xmlns="104b5f8c-a960-4db2-8fd5-5b40b019bcb5">1-lh0tPDh4kcnlJcUWzRlITUz9THC3heR</MigrationSourceID>
    <lcf76f155ced4ddcb4097134ff3c332f xmlns="ef802d93-c6f9-4054-b601-bda03835ee1a">
      <Terms xmlns="http://schemas.microsoft.com/office/infopath/2007/PartnerControls"/>
    </lcf76f155ced4ddcb4097134ff3c332f>
    <TaxCatchAll xmlns="104b5f8c-a960-4db2-8fd5-5b40b019bcb5" xsi:nil="true"/>
  </documentManagement>
</p:properties>
</file>

<file path=customXml/itemProps1.xml><?xml version="1.0" encoding="utf-8"?>
<ds:datastoreItem xmlns:ds="http://schemas.openxmlformats.org/officeDocument/2006/customXml" ds:itemID="{8B15E7E2-CE15-4970-AC6A-3D8F95406712}"/>
</file>

<file path=customXml/itemProps2.xml><?xml version="1.0" encoding="utf-8"?>
<ds:datastoreItem xmlns:ds="http://schemas.openxmlformats.org/officeDocument/2006/customXml" ds:itemID="{34678C23-2935-4F31-9F50-90A7D7A51246}"/>
</file>

<file path=customXml/itemProps3.xml><?xml version="1.0" encoding="utf-8"?>
<ds:datastoreItem xmlns:ds="http://schemas.openxmlformats.org/officeDocument/2006/customXml" ds:itemID="{A755BFBB-0B98-4B8D-AC05-47B0B9916221}"/>
</file>

<file path=docProps/app.xml><?xml version="1.0" encoding="utf-8"?>
<Properties xmlns="http://schemas.openxmlformats.org/officeDocument/2006/extended-properties" xmlns:vt="http://schemas.openxmlformats.org/officeDocument/2006/docPropsVTypes">
  <TotalTime>60</TotalTime>
  <Words>951</Words>
  <Application>Microsoft Office PowerPoint</Application>
  <PresentationFormat>Widescreen</PresentationFormat>
  <Paragraphs>38</Paragraphs>
  <Slides>2</Slides>
  <Notes>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Noto Sans Symbols</vt:lpstr>
      <vt:lpstr>Office Theme</vt:lpstr>
      <vt:lpstr>Intent, Implementation,  &amp; Impact.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Intent, Implementation,  &amp; Impact.</dc:title>
  <cp:lastModifiedBy>Vicky Clements</cp:lastModifiedBy>
  <cp:revision>10</cp:revision>
  <dcterms:modified xsi:type="dcterms:W3CDTF">2023-11-02T14:07:00Z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0x010100FA46302DF9845F41BF8EBA0E82BDC25C</vt:lpwstr>
  </property>
  <property fmtid="{D5CDD505-2E9C-101B-9397-08002B2CF9AE}" pid="3" name="Order">
    <vt:r8>96700</vt:r8>
  </property>
</Properties>
</file>