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8" r:id="rId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57950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Geography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234473" y="199102"/>
            <a:ext cx="4157661" cy="452179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a:t>Intent</a:t>
            </a:r>
            <a:endParaRPr dirty="0"/>
          </a:p>
          <a:p>
            <a:pPr marL="0" indent="0">
              <a:spcBef>
                <a:spcPts val="0"/>
              </a:spcBef>
              <a:buSzPts val="2400"/>
              <a:buNone/>
            </a:pPr>
            <a:r>
              <a:rPr lang="en-GB" sz="1100" b="1" dirty="0">
                <a:solidFill>
                  <a:srgbClr val="FF0000"/>
                </a:solidFill>
              </a:rPr>
              <a:t>Curriculum Design </a:t>
            </a:r>
            <a:endParaRPr lang="en-GB" sz="1100" dirty="0"/>
          </a:p>
          <a:p>
            <a:pPr marL="0" lvl="0" indent="0" algn="l" rtl="0">
              <a:lnSpc>
                <a:spcPct val="90000"/>
              </a:lnSpc>
              <a:spcBef>
                <a:spcPts val="0"/>
              </a:spcBef>
              <a:spcAft>
                <a:spcPts val="0"/>
              </a:spcAft>
              <a:buSzPts val="2400"/>
              <a:buNone/>
            </a:pPr>
            <a:r>
              <a:rPr lang="en-GB" sz="1100" dirty="0"/>
              <a:t>Our aim at Cottage Grove is to provide an engaging geography curriculum that fascinates pupils about their local environment and encourages pupils to be inquisitive about the world around them and their place in it.</a:t>
            </a:r>
          </a:p>
          <a:p>
            <a:pPr marL="0" indent="0">
              <a:lnSpc>
                <a:spcPct val="100000"/>
              </a:lnSpc>
              <a:spcBef>
                <a:spcPts val="0"/>
              </a:spcBef>
              <a:buNone/>
            </a:pPr>
            <a:r>
              <a:rPr lang="en-GB" sz="1100" dirty="0"/>
              <a:t>Our geography curriculum reflects the purpose and aims of the Early Years Foundation Stage Curriculum and the Primary National Curriculum so that children develop a life-long curiosity about the world and are equipped with knowledge about diverse places, people, resources and natural and human environments, together with a deep understanding of the Earth’s key physical and human processes. </a:t>
            </a:r>
          </a:p>
          <a:p>
            <a:pPr marL="0" indent="0">
              <a:lnSpc>
                <a:spcPct val="100000"/>
              </a:lnSpc>
              <a:spcBef>
                <a:spcPts val="0"/>
              </a:spcBef>
              <a:buNone/>
            </a:pPr>
            <a:r>
              <a:rPr lang="en-GB" sz="1100" b="1" dirty="0">
                <a:solidFill>
                  <a:srgbClr val="FF0000"/>
                </a:solidFill>
              </a:rPr>
              <a:t>Sequencing</a:t>
            </a:r>
            <a:endParaRPr lang="en-GB" sz="1100" dirty="0"/>
          </a:p>
          <a:p>
            <a:pPr marL="0" lvl="0" indent="0" algn="l" rtl="0">
              <a:lnSpc>
                <a:spcPct val="90000"/>
              </a:lnSpc>
              <a:spcBef>
                <a:spcPts val="0"/>
              </a:spcBef>
              <a:spcAft>
                <a:spcPts val="0"/>
              </a:spcAft>
              <a:buSzPts val="2400"/>
              <a:buNone/>
            </a:pPr>
            <a:r>
              <a:rPr lang="en-GB" sz="1100" dirty="0">
                <a:solidFill>
                  <a:schemeClr val="tx1"/>
                </a:solidFill>
              </a:rPr>
              <a:t>Our geography curriculum is sequenced so that it builds upon prior knowledge and skills taught. Links are made to prior learning so that children can see how learning builds to a greater geographical understanding of the world.</a:t>
            </a:r>
          </a:p>
          <a:p>
            <a:pPr marL="0" indent="0">
              <a:spcBef>
                <a:spcPts val="0"/>
              </a:spcBef>
              <a:buSzPts val="2400"/>
              <a:buNone/>
            </a:pPr>
            <a:r>
              <a:rPr lang="en-GB" sz="1100" b="1" dirty="0">
                <a:solidFill>
                  <a:srgbClr val="FF0000"/>
                </a:solidFill>
              </a:rPr>
              <a:t>Disciplinary Knowledge</a:t>
            </a:r>
            <a:endParaRPr lang="en-GB" sz="1100" dirty="0"/>
          </a:p>
          <a:p>
            <a:pPr marL="0" indent="0">
              <a:spcBef>
                <a:spcPts val="0"/>
              </a:spcBef>
              <a:buSzPts val="2400"/>
              <a:buNone/>
            </a:pPr>
            <a:r>
              <a:rPr lang="en-GB" sz="1100" dirty="0">
                <a:solidFill>
                  <a:schemeClr val="tx1"/>
                </a:solidFill>
                <a:cs typeface="Arial" panose="020B0604020202020204" pitchFamily="34" charset="0"/>
              </a:rPr>
              <a:t>During geography lessons, children are being geographers and using skills which are clearly identified and referenced throughout the lesson.</a:t>
            </a:r>
            <a:r>
              <a:rPr lang="en-GB" sz="1100" dirty="0">
                <a:cs typeface="Arial" panose="020B0604020202020204" pitchFamily="34" charset="0"/>
              </a:rPr>
              <a:t> </a:t>
            </a:r>
          </a:p>
          <a:p>
            <a:pPr marL="0" indent="0">
              <a:spcBef>
                <a:spcPts val="0"/>
              </a:spcBef>
              <a:buSzPts val="2400"/>
              <a:buNone/>
            </a:pPr>
            <a:r>
              <a:rPr lang="en-GB" sz="1100" b="1" dirty="0">
                <a:solidFill>
                  <a:srgbClr val="FF0000"/>
                </a:solidFill>
              </a:rPr>
              <a:t>Broad and Balanced</a:t>
            </a:r>
            <a:endParaRPr lang="en-GB" sz="1100" dirty="0"/>
          </a:p>
          <a:p>
            <a:pPr marL="0" indent="0">
              <a:lnSpc>
                <a:spcPct val="100000"/>
              </a:lnSpc>
              <a:spcBef>
                <a:spcPts val="0"/>
              </a:spcBef>
              <a:buNone/>
            </a:pPr>
            <a:r>
              <a:rPr lang="en-GB" sz="1100" dirty="0">
                <a:solidFill>
                  <a:schemeClr val="tx1"/>
                </a:solidFill>
              </a:rPr>
              <a:t>Our geography curriculum is broad and balanced and</a:t>
            </a:r>
            <a:r>
              <a:rPr lang="en-GB" sz="1100" dirty="0"/>
              <a:t> aims to give children a wide variety of geographical experiences; equipping them with the geographical knowledge and skills needed for the next stages in their education and beyond. </a:t>
            </a:r>
          </a:p>
        </p:txBody>
      </p:sp>
      <p:sp>
        <p:nvSpPr>
          <p:cNvPr id="101" name="Google Shape;101;p15"/>
          <p:cNvSpPr txBox="1"/>
          <p:nvPr/>
        </p:nvSpPr>
        <p:spPr>
          <a:xfrm>
            <a:off x="4636573" y="228600"/>
            <a:ext cx="6936862" cy="4492292"/>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p>
          <a:p>
            <a:r>
              <a:rPr lang="en-GB" sz="1100" b="1" dirty="0">
                <a:solidFill>
                  <a:srgbClr val="FF0000"/>
                </a:solidFill>
                <a:latin typeface="Calibri"/>
                <a:ea typeface="Calibri"/>
                <a:cs typeface="Calibri"/>
                <a:sym typeface="Calibri"/>
              </a:rPr>
              <a:t>Teacher knowledge</a:t>
            </a:r>
            <a:endParaRPr lang="en-GB" sz="1100" dirty="0"/>
          </a:p>
          <a:p>
            <a:r>
              <a:rPr lang="en-GB" sz="1100" dirty="0">
                <a:latin typeface="Calibri" panose="020F0502020204030204" pitchFamily="34" charset="0"/>
                <a:cs typeface="Calibri" panose="020F0502020204030204" pitchFamily="34" charset="0"/>
              </a:rPr>
              <a:t>Our geography curriculum has been carefully designed to cover all aspects of the Primary National Curriculum and Early Years and Foundation Stage Curriculum. It builds upon prior knowledge and links are made to ensure retention of key facts and progression of skills. The subject coordinator ensures that all teachers are secure in the subject knowledge needed to teach each learning journey and that links to prior learning are made clear on planning.</a:t>
            </a:r>
          </a:p>
          <a:p>
            <a:r>
              <a:rPr lang="en-GB" sz="1100" b="1" dirty="0">
                <a:solidFill>
                  <a:srgbClr val="FF0000"/>
                </a:solidFill>
                <a:latin typeface="Calibri"/>
                <a:ea typeface="Calibri"/>
                <a:cs typeface="Calibri"/>
                <a:sym typeface="Calibri"/>
              </a:rPr>
              <a:t>Teacher delivery</a:t>
            </a:r>
            <a:endParaRPr lang="en-GB" sz="1100" dirty="0"/>
          </a:p>
          <a:p>
            <a:r>
              <a:rPr lang="en-GB" sz="1100" dirty="0">
                <a:latin typeface="Calibri" panose="020F0502020204030204" pitchFamily="34" charset="0"/>
                <a:cs typeface="Calibri" panose="020F0502020204030204" pitchFamily="34" charset="0"/>
              </a:rPr>
              <a:t>We follow a hands-on, enquiry-based curriculum that enables pupils to develop their geographical knowledge and skills as part of relevant and purposeful learning journeys. Cottage Grove Primary School is in the ideal location to facilitate this. As a coastal city with urban and rural environments within easy reach, we have access to many resources and our own school grounds are a suitable setting in which to carry out meaningful fieldwork. This provides our pupils with plenty of opportunities to develop geographical knowledge, as they can explore key human and physical features first hand. It also challenges the children to question how they can impact their world and care for our environment. </a:t>
            </a:r>
          </a:p>
          <a:p>
            <a:r>
              <a:rPr lang="en-GB" sz="1100" b="1" dirty="0">
                <a:solidFill>
                  <a:srgbClr val="FF0000"/>
                </a:solidFill>
                <a:latin typeface="Calibri"/>
                <a:ea typeface="Calibri"/>
                <a:cs typeface="Calibri"/>
                <a:sym typeface="Calibri"/>
              </a:rPr>
              <a:t>Transference of knowledge</a:t>
            </a:r>
            <a:endParaRPr lang="en-GB" sz="1100" dirty="0"/>
          </a:p>
          <a:p>
            <a:pPr marL="0" marR="0" lvl="0" indent="0" algn="l" rtl="0">
              <a:lnSpc>
                <a:spcPct val="100000"/>
              </a:lnSpc>
              <a:spcBef>
                <a:spcPts val="0"/>
              </a:spcBef>
              <a:spcAft>
                <a:spcPts val="0"/>
              </a:spcAft>
              <a:buNone/>
            </a:pPr>
            <a:r>
              <a:rPr lang="en-GB" sz="1100" dirty="0">
                <a:solidFill>
                  <a:schemeClr val="tx1"/>
                </a:solidFill>
                <a:latin typeface="Calibri"/>
                <a:ea typeface="Calibri"/>
                <a:cs typeface="Calibri"/>
                <a:sym typeface="Calibri"/>
              </a:rPr>
              <a:t>Five key geographical skills are taught through each learning journey and there is clear progression from EYFS to Y6. These skills are identified through the use of characters in early years and symbols as the children get older. Children therefore know when they are being geographers and which skill they are developing. The use of pictures to highlight what is being taught acts as a visual reminder to help children to make links and the apply prior knowledge in different contexts.</a:t>
            </a:r>
          </a:p>
          <a:p>
            <a:r>
              <a:rPr lang="en-GB" sz="1100" b="1" dirty="0">
                <a:solidFill>
                  <a:srgbClr val="FF0000"/>
                </a:solidFill>
                <a:latin typeface="Calibri"/>
                <a:ea typeface="Calibri"/>
                <a:cs typeface="Calibri"/>
                <a:sym typeface="Calibri"/>
              </a:rPr>
              <a:t>Use of assessment</a:t>
            </a:r>
            <a:endParaRPr lang="en-GB" sz="2400" dirty="0"/>
          </a:p>
          <a:p>
            <a:pPr marL="0" marR="0" lvl="0" indent="0" algn="l" rtl="0">
              <a:lnSpc>
                <a:spcPct val="100000"/>
              </a:lnSpc>
              <a:spcBef>
                <a:spcPts val="0"/>
              </a:spcBef>
              <a:spcAft>
                <a:spcPts val="0"/>
              </a:spcAft>
              <a:buNone/>
            </a:pPr>
            <a:r>
              <a:rPr lang="en-GB" sz="1100" dirty="0">
                <a:solidFill>
                  <a:schemeClr val="tx1"/>
                </a:solidFill>
                <a:latin typeface="Calibri"/>
                <a:ea typeface="Calibri"/>
                <a:cs typeface="Calibri"/>
                <a:sym typeface="Calibri"/>
              </a:rPr>
              <a:t>Every lesson has a key question to be answered during the session. The geographical outcome for the lesson is assessed against this question. Formative assessment is used throughout learning journeys so that teachers can make adaptations to planning as needed. Assessment of key knowledge and facts is made through quizzes and fun challenges which ask children to look back at previous learning as well as current journeys.</a:t>
            </a:r>
          </a:p>
        </p:txBody>
      </p:sp>
      <p:sp>
        <p:nvSpPr>
          <p:cNvPr id="102" name="Google Shape;102;p15"/>
          <p:cNvSpPr txBox="1"/>
          <p:nvPr/>
        </p:nvSpPr>
        <p:spPr>
          <a:xfrm>
            <a:off x="2301766" y="4914902"/>
            <a:ext cx="9645592" cy="1810751"/>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Impact</a:t>
            </a:r>
          </a:p>
          <a:p>
            <a:pPr>
              <a:buClr>
                <a:schemeClr val="accent1"/>
              </a:buClr>
              <a:buSzPts val="640"/>
            </a:pPr>
            <a:r>
              <a:rPr lang="en-GB" sz="1100" b="1" dirty="0">
                <a:solidFill>
                  <a:srgbClr val="FF0000"/>
                </a:solidFill>
                <a:latin typeface="Calibri"/>
                <a:ea typeface="Calibri"/>
                <a:cs typeface="Calibri"/>
                <a:sym typeface="Calibri"/>
              </a:rPr>
              <a:t>Acquire knowledge and cultural capital </a:t>
            </a:r>
          </a:p>
          <a:p>
            <a:pPr>
              <a:buClr>
                <a:schemeClr val="accent1"/>
              </a:buClr>
              <a:buSzPts val="640"/>
            </a:pPr>
            <a:r>
              <a:rPr lang="en-GB" sz="1100" dirty="0">
                <a:latin typeface="Calibri" panose="020F0502020204030204" pitchFamily="34" charset="0"/>
                <a:cs typeface="Calibri" panose="020F0502020204030204" pitchFamily="34" charset="0"/>
              </a:rPr>
              <a:t>Through our geography curriculum, we are shaping children who are aware not only of themselves and their community, but who are aware of where they stand in relation to the wider world.</a:t>
            </a:r>
            <a:endParaRPr lang="en-GB" sz="1100" b="1" dirty="0">
              <a:solidFill>
                <a:srgbClr val="FF0000"/>
              </a:solidFill>
              <a:latin typeface="Calibri"/>
              <a:ea typeface="Calibri"/>
              <a:cs typeface="Calibri"/>
              <a:sym typeface="Calibri"/>
            </a:endParaRPr>
          </a:p>
          <a:p>
            <a:pPr>
              <a:buClr>
                <a:schemeClr val="accent1"/>
              </a:buClr>
              <a:buSzPts val="640"/>
            </a:pPr>
            <a:r>
              <a:rPr lang="en-GB" sz="1100" b="1" dirty="0">
                <a:solidFill>
                  <a:srgbClr val="FF0000"/>
                </a:solidFill>
                <a:latin typeface="Calibri"/>
                <a:ea typeface="Calibri"/>
                <a:cs typeface="Calibri"/>
                <a:sym typeface="Calibri"/>
              </a:rPr>
              <a:t>Produce work of high quality and make progress (know more, do more and remember more)</a:t>
            </a:r>
          </a:p>
          <a:p>
            <a:pPr>
              <a:buClr>
                <a:schemeClr val="accent1"/>
              </a:buClr>
              <a:buSzPts val="640"/>
            </a:pPr>
            <a:r>
              <a:rPr lang="en-GB" sz="1100" dirty="0">
                <a:solidFill>
                  <a:schemeClr val="dk1"/>
                </a:solidFill>
                <a:latin typeface="Calibri"/>
                <a:ea typeface="Calibri"/>
                <a:cs typeface="Calibri"/>
                <a:sym typeface="Calibri"/>
              </a:rPr>
              <a:t>The geographical outcomes from lessons together with key geographical knowledge and information learnt ensure children develop a broad and balanced geographical understanding, regardless of their background.</a:t>
            </a:r>
            <a:endParaRPr lang="en-GB" sz="1100" b="1" dirty="0">
              <a:solidFill>
                <a:srgbClr val="FF0000"/>
              </a:solidFill>
              <a:latin typeface="Calibri"/>
              <a:ea typeface="Calibri"/>
              <a:cs typeface="Calibri"/>
              <a:sym typeface="Calibri"/>
            </a:endParaRPr>
          </a:p>
          <a:p>
            <a:pPr>
              <a:buClr>
                <a:schemeClr val="accent1"/>
              </a:buClr>
              <a:buSzPts val="640"/>
            </a:pPr>
            <a:r>
              <a:rPr lang="en-GB" sz="1100" b="1" dirty="0">
                <a:solidFill>
                  <a:srgbClr val="FF0000"/>
                </a:solidFill>
                <a:latin typeface="Calibri"/>
                <a:ea typeface="Calibri"/>
                <a:cs typeface="Calibri"/>
                <a:sym typeface="Calibri"/>
              </a:rPr>
              <a:t>Be prepared for the next stage of their education</a:t>
            </a:r>
          </a:p>
          <a:p>
            <a:pPr>
              <a:buClr>
                <a:schemeClr val="accent1"/>
              </a:buClr>
              <a:buSzPts val="640"/>
            </a:pPr>
            <a:r>
              <a:rPr lang="en-GB" sz="1100" dirty="0">
                <a:solidFill>
                  <a:schemeClr val="dk1"/>
                </a:solidFill>
                <a:latin typeface="Calibri"/>
                <a:ea typeface="Calibri"/>
                <a:cs typeface="Calibri"/>
                <a:sym typeface="Calibri"/>
              </a:rPr>
              <a:t>They can make links with prior learning and have key skills which will equip them for their next stage of learning.</a:t>
            </a:r>
            <a:endParaRPr lang="en-GB" sz="1100" dirty="0"/>
          </a:p>
          <a:p>
            <a:pPr>
              <a:buClr>
                <a:schemeClr val="accent1"/>
              </a:buClr>
              <a:buSzPts val="640"/>
            </a:pPr>
            <a:endParaRPr lang="en-GB" sz="2400" dirty="0"/>
          </a:p>
          <a:p>
            <a:pPr>
              <a:buClr>
                <a:schemeClr val="accent1"/>
              </a:buClr>
              <a:buSzPts val="640"/>
            </a:pPr>
            <a:endParaRPr lang="en-GB" sz="1100" dirty="0"/>
          </a:p>
          <a:p>
            <a:pPr>
              <a:buClr>
                <a:schemeClr val="accent1"/>
              </a:buClr>
              <a:buSzPts val="640"/>
            </a:pPr>
            <a:endParaRPr lang="en-GB" sz="2800" dirty="0"/>
          </a:p>
        </p:txBody>
      </p:sp>
      <p:pic>
        <p:nvPicPr>
          <p:cNvPr id="104" name="Google Shape;104;p15"/>
          <p:cNvPicPr preferRelativeResize="0"/>
          <p:nvPr/>
        </p:nvPicPr>
        <p:blipFill rotWithShape="1">
          <a:blip r:embed="rId3">
            <a:alphaModFix/>
          </a:blip>
          <a:srcRect/>
          <a:stretch/>
        </p:blipFill>
        <p:spPr>
          <a:xfrm>
            <a:off x="234473" y="5457825"/>
            <a:ext cx="1137127" cy="957264"/>
          </a:xfrm>
          <a:prstGeom prst="rect">
            <a:avLst/>
          </a:prstGeom>
          <a:noFill/>
          <a:ln>
            <a:noFill/>
          </a:ln>
        </p:spPr>
      </p:pic>
    </p:spTree>
    <p:extLst>
      <p:ext uri="{BB962C8B-B14F-4D97-AF65-F5344CB8AC3E}">
        <p14:creationId xmlns:p14="http://schemas.microsoft.com/office/powerpoint/2010/main" val="12685402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BD14BC-FF1B-4035-89BC-6021714DEB67}"/>
</file>

<file path=customXml/itemProps2.xml><?xml version="1.0" encoding="utf-8"?>
<ds:datastoreItem xmlns:ds="http://schemas.openxmlformats.org/officeDocument/2006/customXml" ds:itemID="{A10B50B1-394C-42E7-BA3B-DF8E6AF618EF}"/>
</file>

<file path=customXml/itemProps3.xml><?xml version="1.0" encoding="utf-8"?>
<ds:datastoreItem xmlns:ds="http://schemas.openxmlformats.org/officeDocument/2006/customXml" ds:itemID="{B323114E-1267-43C0-9A30-E28F7B749B09}"/>
</file>

<file path=docProps/app.xml><?xml version="1.0" encoding="utf-8"?>
<Properties xmlns="http://schemas.openxmlformats.org/officeDocument/2006/extended-properties" xmlns:vt="http://schemas.openxmlformats.org/officeDocument/2006/docPropsVTypes">
  <TotalTime>160</TotalTime>
  <Words>696</Words>
  <Application>Microsoft Office PowerPoint</Application>
  <PresentationFormat>Widescreen</PresentationFormat>
  <Paragraphs>29</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cp:lastModifiedBy>Lee Branscombe</cp:lastModifiedBy>
  <cp:revision>33</cp:revision>
  <dcterms:modified xsi:type="dcterms:W3CDTF">2023-11-20T15:37:51Z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96000</vt:r8>
  </property>
  <property fmtid="{D5CDD505-2E9C-101B-9397-08002B2CF9AE}" pid="4" name="xd_ProgID">
    <vt:lpwstr/>
  </property>
  <property fmtid="{D5CDD505-2E9C-101B-9397-08002B2CF9AE}" pid="5" name="MediaServiceImageTags">
    <vt:lpwstr/>
  </property>
  <property fmtid="{D5CDD505-2E9C-101B-9397-08002B2CF9AE}" pid="6" name="MigrationSourceID">
    <vt:lpwstr>1-AfILCS6dmCuMbpFCEjGbae_9yLfTeww</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