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presentation.xml" ContentType="application/vnd.openxmlformats-officedocument.presentationml.presentation.main+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2" Type="http://schemas.openxmlformats.org/officeDocument/2006/relationships/custom-properties" Target="docProps/custom.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Lst>
  <p:sldSz cy="6858000" cx="12192000"/>
  <p:notesSz cx="6797675" cy="9926625"/>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7" roundtripDataSignature="AMtx7mg0waPjGlQrnYKmb2hx6rhLJjRTI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8" Type="http://schemas.openxmlformats.org/officeDocument/2006/relationships/customXml" Target="../customXml/item1.xml"/><Relationship Id="rId3" Type="http://schemas.openxmlformats.org/officeDocument/2006/relationships/slideMaster" Target="slideMasters/slideMaster1.xml"/><Relationship Id="rId7" Type="http://customschemas.google.com/relationships/presentationmetadata" Target="metadata"/><Relationship Id="rId2" Type="http://schemas.openxmlformats.org/officeDocument/2006/relationships/presProps" Target="presProps.xml"/><Relationship Id="rId1" Type="http://schemas.openxmlformats.org/officeDocument/2006/relationships/theme" Target="theme/theme2.xml"/><Relationship Id="rId6" Type="http://schemas.openxmlformats.org/officeDocument/2006/relationships/slide" Target="slides/slide2.xml"/><Relationship Id="rId5" Type="http://schemas.openxmlformats.org/officeDocument/2006/relationships/slide" Target="slides/slide1.xml"/><Relationship Id="rId10" Type="http://schemas.openxmlformats.org/officeDocument/2006/relationships/customXml" Target="../customXml/item3.xml"/><Relationship Id="rId4" Type="http://schemas.openxmlformats.org/officeDocument/2006/relationships/notesMaster" Target="notesMasters/notesMaster1.xml"/><Relationship Id="rId9" Type="http://schemas.openxmlformats.org/officeDocument/2006/relationships/customXml" Target="../customXml/item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92075" y="744538"/>
            <a:ext cx="6615113"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79768" y="4715153"/>
            <a:ext cx="5438140" cy="4466987"/>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1:notes"/>
          <p:cNvSpPr txBox="1"/>
          <p:nvPr>
            <p:ph idx="1" type="body"/>
          </p:nvPr>
        </p:nvSpPr>
        <p:spPr>
          <a:xfrm>
            <a:off x="679768" y="4715153"/>
            <a:ext cx="5438140" cy="4466987"/>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2" name="Google Shape;92;p1:notes"/>
          <p:cNvSpPr/>
          <p:nvPr>
            <p:ph idx="2" type="sldImg"/>
          </p:nvPr>
        </p:nvSpPr>
        <p:spPr>
          <a:xfrm>
            <a:off x="92075" y="744538"/>
            <a:ext cx="6615113"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2:notes"/>
          <p:cNvSpPr txBox="1"/>
          <p:nvPr>
            <p:ph idx="1" type="body"/>
          </p:nvPr>
        </p:nvSpPr>
        <p:spPr>
          <a:xfrm>
            <a:off x="679768" y="4715153"/>
            <a:ext cx="5438140" cy="4466987"/>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0" name="Google Shape;100;p2:notes"/>
          <p:cNvSpPr/>
          <p:nvPr>
            <p:ph idx="2" type="sldImg"/>
          </p:nvPr>
        </p:nvSpPr>
        <p:spPr>
          <a:xfrm>
            <a:off x="90488" y="744538"/>
            <a:ext cx="6616700"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6.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3" name="Shape 13"/>
        <p:cNvGrpSpPr/>
        <p:nvPr/>
      </p:nvGrpSpPr>
      <p:grpSpPr>
        <a:xfrm>
          <a:off x="0" y="0"/>
          <a:ext cx="0" cy="0"/>
          <a:chOff x="0" y="0"/>
          <a:chExt cx="0" cy="0"/>
        </a:xfrm>
      </p:grpSpPr>
      <p:sp>
        <p:nvSpPr>
          <p:cNvPr id="14" name="Google Shape;14;p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 name="Google Shape;15;p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6" name="Google Shape;16;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 name="Google Shape;18;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9" name="Shape 19"/>
        <p:cNvGrpSpPr/>
        <p:nvPr/>
      </p:nvGrpSpPr>
      <p:grpSpPr>
        <a:xfrm>
          <a:off x="0" y="0"/>
          <a:ext cx="0" cy="0"/>
          <a:chOff x="0" y="0"/>
          <a:chExt cx="0" cy="0"/>
        </a:xfrm>
      </p:grpSpPr>
      <p:sp>
        <p:nvSpPr>
          <p:cNvPr id="20" name="Google Shape;20;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2" name="Google Shape;22;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 name="Google Shape;24;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Slide">
  <p:cSld name="1_Title Slide">
    <p:spTree>
      <p:nvGrpSpPr>
        <p:cNvPr id="25" name="Shape 25"/>
        <p:cNvGrpSpPr/>
        <p:nvPr/>
      </p:nvGrpSpPr>
      <p:grpSpPr>
        <a:xfrm>
          <a:off x="0" y="0"/>
          <a:ext cx="0" cy="0"/>
          <a:chOff x="0" y="0"/>
          <a:chExt cx="0" cy="0"/>
        </a:xfrm>
      </p:grpSpPr>
      <p:sp>
        <p:nvSpPr>
          <p:cNvPr id="26" name="Google Shape;26;p6"/>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6"/>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8" name="Google Shape;28;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pic>
        <p:nvPicPr>
          <p:cNvPr id="31" name="Google Shape;31;p6"/>
          <p:cNvPicPr preferRelativeResize="0"/>
          <p:nvPr/>
        </p:nvPicPr>
        <p:blipFill rotWithShape="1">
          <a:blip r:embed="rId2">
            <a:alphaModFix/>
          </a:blip>
          <a:srcRect b="0" l="0" r="0" t="0"/>
          <a:stretch/>
        </p:blipFill>
        <p:spPr>
          <a:xfrm>
            <a:off x="11622741" y="63126"/>
            <a:ext cx="501650" cy="501650"/>
          </a:xfrm>
          <a:prstGeom prst="rect">
            <a:avLst/>
          </a:prstGeom>
          <a:noFill/>
          <a:ln>
            <a:noFill/>
          </a:ln>
        </p:spPr>
      </p:pic>
      <p:pic>
        <p:nvPicPr>
          <p:cNvPr id="32" name="Google Shape;32;p6"/>
          <p:cNvPicPr preferRelativeResize="0"/>
          <p:nvPr/>
        </p:nvPicPr>
        <p:blipFill rotWithShape="1">
          <a:blip r:embed="rId3">
            <a:alphaModFix/>
          </a:blip>
          <a:srcRect b="0" l="0" r="0" t="0"/>
          <a:stretch/>
        </p:blipFill>
        <p:spPr>
          <a:xfrm>
            <a:off x="0" y="6293224"/>
            <a:ext cx="2280902" cy="662766"/>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3" name="Shape 33"/>
        <p:cNvGrpSpPr/>
        <p:nvPr/>
      </p:nvGrpSpPr>
      <p:grpSpPr>
        <a:xfrm>
          <a:off x="0" y="0"/>
          <a:ext cx="0" cy="0"/>
          <a:chOff x="0" y="0"/>
          <a:chExt cx="0" cy="0"/>
        </a:xfrm>
      </p:grpSpPr>
      <p:sp>
        <p:nvSpPr>
          <p:cNvPr id="34" name="Google Shape;34;p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6" name="Google Shape;36;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9" name="Shape 39"/>
        <p:cNvGrpSpPr/>
        <p:nvPr/>
      </p:nvGrpSpPr>
      <p:grpSpPr>
        <a:xfrm>
          <a:off x="0" y="0"/>
          <a:ext cx="0" cy="0"/>
          <a:chOff x="0" y="0"/>
          <a:chExt cx="0" cy="0"/>
        </a:xfrm>
      </p:grpSpPr>
      <p:sp>
        <p:nvSpPr>
          <p:cNvPr id="40" name="Google Shape;40;p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8"/>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8"/>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3" name="Google Shape;43;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6" name="Shape 46"/>
        <p:cNvGrpSpPr/>
        <p:nvPr/>
      </p:nvGrpSpPr>
      <p:grpSpPr>
        <a:xfrm>
          <a:off x="0" y="0"/>
          <a:ext cx="0" cy="0"/>
          <a:chOff x="0" y="0"/>
          <a:chExt cx="0" cy="0"/>
        </a:xfrm>
      </p:grpSpPr>
      <p:sp>
        <p:nvSpPr>
          <p:cNvPr id="47" name="Google Shape;47;p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1" name="Google Shape;51;p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2" name="Google Shape;52;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5" name="Shape 55"/>
        <p:cNvGrpSpPr/>
        <p:nvPr/>
      </p:nvGrpSpPr>
      <p:grpSpPr>
        <a:xfrm>
          <a:off x="0" y="0"/>
          <a:ext cx="0" cy="0"/>
          <a:chOff x="0" y="0"/>
          <a:chExt cx="0" cy="0"/>
        </a:xfrm>
      </p:grpSpPr>
      <p:sp>
        <p:nvSpPr>
          <p:cNvPr id="56" name="Google Shape;56;p1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 name="Google Shape;58;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0" name="Shape 60"/>
        <p:cNvGrpSpPr/>
        <p:nvPr/>
      </p:nvGrpSpPr>
      <p:grpSpPr>
        <a:xfrm>
          <a:off x="0" y="0"/>
          <a:ext cx="0" cy="0"/>
          <a:chOff x="0" y="0"/>
          <a:chExt cx="0" cy="0"/>
        </a:xfrm>
      </p:grpSpPr>
      <p:sp>
        <p:nvSpPr>
          <p:cNvPr id="61" name="Google Shape;61;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4" name="Shape 64"/>
        <p:cNvGrpSpPr/>
        <p:nvPr/>
      </p:nvGrpSpPr>
      <p:grpSpPr>
        <a:xfrm>
          <a:off x="0" y="0"/>
          <a:ext cx="0" cy="0"/>
          <a:chOff x="0" y="0"/>
          <a:chExt cx="0" cy="0"/>
        </a:xfrm>
      </p:grpSpPr>
      <p:sp>
        <p:nvSpPr>
          <p:cNvPr id="65" name="Google Shape;65;p1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12"/>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7" name="Google Shape;67;p12"/>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8" name="Google Shape;68;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1" name="Shape 71"/>
        <p:cNvGrpSpPr/>
        <p:nvPr/>
      </p:nvGrpSpPr>
      <p:grpSpPr>
        <a:xfrm>
          <a:off x="0" y="0"/>
          <a:ext cx="0" cy="0"/>
          <a:chOff x="0" y="0"/>
          <a:chExt cx="0" cy="0"/>
        </a:xfrm>
      </p:grpSpPr>
      <p:sp>
        <p:nvSpPr>
          <p:cNvPr id="72" name="Google Shape;72;p1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13"/>
          <p:cNvSpPr/>
          <p:nvPr>
            <p:ph idx="2" type="pic"/>
          </p:nvPr>
        </p:nvSpPr>
        <p:spPr>
          <a:xfrm>
            <a:off x="5183188" y="987425"/>
            <a:ext cx="6172200" cy="4873625"/>
          </a:xfrm>
          <a:prstGeom prst="rect">
            <a:avLst/>
          </a:prstGeom>
          <a:noFill/>
          <a:ln>
            <a:noFill/>
          </a:ln>
        </p:spPr>
      </p:sp>
      <p:sp>
        <p:nvSpPr>
          <p:cNvPr id="74" name="Google Shape;74;p13"/>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5" name="Google Shape;75;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8" name="Shape 78"/>
        <p:cNvGrpSpPr/>
        <p:nvPr/>
      </p:nvGrpSpPr>
      <p:grpSpPr>
        <a:xfrm>
          <a:off x="0" y="0"/>
          <a:ext cx="0" cy="0"/>
          <a:chOff x="0" y="0"/>
          <a:chExt cx="0" cy="0"/>
        </a:xfrm>
      </p:grpSpPr>
      <p:sp>
        <p:nvSpPr>
          <p:cNvPr id="79" name="Google Shape;79;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14"/>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4" name="Shape 84"/>
        <p:cNvGrpSpPr/>
        <p:nvPr/>
      </p:nvGrpSpPr>
      <p:grpSpPr>
        <a:xfrm>
          <a:off x="0" y="0"/>
          <a:ext cx="0" cy="0"/>
          <a:chOff x="0" y="0"/>
          <a:chExt cx="0" cy="0"/>
        </a:xfrm>
      </p:grpSpPr>
      <p:sp>
        <p:nvSpPr>
          <p:cNvPr id="85" name="Google Shape;85;p15"/>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6" name="Google Shape;86;p15"/>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7" name="Google Shape;87;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8" name="Google Shape;88;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9" name="Google Shape;89;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9.xml"/><Relationship Id="rId10" Type="http://schemas.openxmlformats.org/officeDocument/2006/relationships/slideLayout" Target="../slideLayouts/slideLayout8.xml"/><Relationship Id="rId13" Type="http://schemas.openxmlformats.org/officeDocument/2006/relationships/slideLayout" Target="../slideLayouts/slideLayout11.xml"/><Relationship Id="rId12" Type="http://schemas.openxmlformats.org/officeDocument/2006/relationships/slideLayout" Target="../slideLayouts/slideLayout10.xml"/><Relationship Id="rId1" Type="http://schemas.openxmlformats.org/officeDocument/2006/relationships/image" Target="../media/image1.png"/><Relationship Id="rId2" Type="http://schemas.openxmlformats.org/officeDocument/2006/relationships/image" Target="../media/image6.png"/><Relationship Id="rId3" Type="http://schemas.openxmlformats.org/officeDocument/2006/relationships/slideLayout" Target="../slideLayouts/slideLayout1.xml"/><Relationship Id="rId4" Type="http://schemas.openxmlformats.org/officeDocument/2006/relationships/slideLayout" Target="../slideLayouts/slideLayout2.xml"/><Relationship Id="rId9" Type="http://schemas.openxmlformats.org/officeDocument/2006/relationships/slideLayout" Target="../slideLayouts/slideLayout7.xml"/><Relationship Id="rId15" Type="http://schemas.openxmlformats.org/officeDocument/2006/relationships/theme" Target="../theme/theme2.xml"/><Relationship Id="rId14" Type="http://schemas.openxmlformats.org/officeDocument/2006/relationships/slideLayout" Target="../slideLayouts/slideLayout1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7FBF4"/>
            </a:gs>
            <a:gs pos="74000">
              <a:srgbClr val="BDDCA8"/>
            </a:gs>
            <a:gs pos="83000">
              <a:srgbClr val="BDDCA8"/>
            </a:gs>
            <a:gs pos="100000">
              <a:srgbClr val="D3E7C5"/>
            </a:gs>
          </a:gsLst>
          <a:lin ang="5400000" scaled="0"/>
        </a:gradFill>
      </p:bgPr>
    </p:bg>
    <p:spTree>
      <p:nvGrpSpPr>
        <p:cNvPr id="5" name="Shape 5"/>
        <p:cNvGrpSpPr/>
        <p:nvPr/>
      </p:nvGrpSpPr>
      <p:grpSpPr>
        <a:xfrm>
          <a:off x="0" y="0"/>
          <a:ext cx="0" cy="0"/>
          <a:chOff x="0" y="0"/>
          <a:chExt cx="0" cy="0"/>
        </a:xfrm>
      </p:grpSpPr>
      <p:sp>
        <p:nvSpPr>
          <p:cNvPr id="6" name="Google Shape;6;p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9" name="Google Shape;9;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 name="Google Shape;10;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pic>
        <p:nvPicPr>
          <p:cNvPr id="11" name="Google Shape;11;p3"/>
          <p:cNvPicPr preferRelativeResize="0"/>
          <p:nvPr/>
        </p:nvPicPr>
        <p:blipFill rotWithShape="1">
          <a:blip r:embed="rId1">
            <a:alphaModFix/>
          </a:blip>
          <a:srcRect b="0" l="0" r="0" t="0"/>
          <a:stretch/>
        </p:blipFill>
        <p:spPr>
          <a:xfrm>
            <a:off x="11398623" y="63126"/>
            <a:ext cx="725768" cy="725768"/>
          </a:xfrm>
          <a:prstGeom prst="rect">
            <a:avLst/>
          </a:prstGeom>
          <a:noFill/>
          <a:ln>
            <a:noFill/>
          </a:ln>
        </p:spPr>
      </p:pic>
      <p:pic>
        <p:nvPicPr>
          <p:cNvPr id="12" name="Google Shape;12;p3"/>
          <p:cNvPicPr preferRelativeResize="0"/>
          <p:nvPr/>
        </p:nvPicPr>
        <p:blipFill rotWithShape="1">
          <a:blip r:embed="rId2">
            <a:alphaModFix/>
          </a:blip>
          <a:srcRect b="0" l="0" r="0" t="0"/>
          <a:stretch/>
        </p:blipFill>
        <p:spPr>
          <a:xfrm>
            <a:off x="0" y="6293224"/>
            <a:ext cx="2280902" cy="662766"/>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5.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E1EFD8"/>
            </a:gs>
            <a:gs pos="23902">
              <a:srgbClr val="D6EACA"/>
            </a:gs>
            <a:gs pos="33000">
              <a:srgbClr val="BDDCA8"/>
            </a:gs>
            <a:gs pos="44250">
              <a:srgbClr val="BEDCAA"/>
            </a:gs>
            <a:gs pos="83000">
              <a:srgbClr val="BDDCA8"/>
            </a:gs>
            <a:gs pos="100000">
              <a:srgbClr val="D3E7C5"/>
            </a:gs>
          </a:gsLst>
          <a:lin ang="5400000" scaled="0"/>
        </a:gradFill>
      </p:bgPr>
    </p:bg>
    <p:spTree>
      <p:nvGrpSpPr>
        <p:cNvPr id="93" name="Shape 93"/>
        <p:cNvGrpSpPr/>
        <p:nvPr/>
      </p:nvGrpSpPr>
      <p:grpSpPr>
        <a:xfrm>
          <a:off x="0" y="0"/>
          <a:ext cx="0" cy="0"/>
          <a:chOff x="0" y="0"/>
          <a:chExt cx="0" cy="0"/>
        </a:xfrm>
      </p:grpSpPr>
      <p:sp>
        <p:nvSpPr>
          <p:cNvPr id="94" name="Google Shape;94;p1"/>
          <p:cNvSpPr txBox="1"/>
          <p:nvPr>
            <p:ph type="ctrTitle"/>
          </p:nvPr>
        </p:nvSpPr>
        <p:spPr>
          <a:xfrm>
            <a:off x="927463" y="1554480"/>
            <a:ext cx="8346540" cy="2496356"/>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lang="en-GB"/>
              <a:t>Intent,</a:t>
            </a:r>
            <a:br>
              <a:rPr lang="en-GB"/>
            </a:br>
            <a:r>
              <a:rPr lang="en-GB"/>
              <a:t>Implementation, </a:t>
            </a:r>
            <a:br>
              <a:rPr lang="en-GB"/>
            </a:br>
            <a:r>
              <a:rPr lang="en-GB"/>
              <a:t>&amp; Impact.</a:t>
            </a:r>
            <a:endParaRPr/>
          </a:p>
        </p:txBody>
      </p:sp>
      <p:sp>
        <p:nvSpPr>
          <p:cNvPr id="95" name="Google Shape;95;p1"/>
          <p:cNvSpPr txBox="1"/>
          <p:nvPr>
            <p:ph idx="1" type="subTitle"/>
          </p:nvPr>
        </p:nvSpPr>
        <p:spPr>
          <a:xfrm>
            <a:off x="1084217" y="4050833"/>
            <a:ext cx="8189786" cy="1096899"/>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GB" sz="2800"/>
              <a:t>Subject: Art</a:t>
            </a:r>
            <a:endParaRPr/>
          </a:p>
        </p:txBody>
      </p:sp>
      <p:pic>
        <p:nvPicPr>
          <p:cNvPr id="96" name="Google Shape;96;p1"/>
          <p:cNvPicPr preferRelativeResize="0"/>
          <p:nvPr/>
        </p:nvPicPr>
        <p:blipFill rotWithShape="1">
          <a:blip r:embed="rId3">
            <a:alphaModFix/>
          </a:blip>
          <a:srcRect b="0" l="0" r="0" t="0"/>
          <a:stretch/>
        </p:blipFill>
        <p:spPr>
          <a:xfrm>
            <a:off x="5617200" y="3576650"/>
            <a:ext cx="2262175" cy="2262175"/>
          </a:xfrm>
          <a:prstGeom prst="rect">
            <a:avLst/>
          </a:prstGeom>
          <a:noFill/>
          <a:ln>
            <a:noFill/>
          </a:ln>
        </p:spPr>
      </p:pic>
      <p:pic>
        <p:nvPicPr>
          <p:cNvPr id="97" name="Google Shape;97;p1"/>
          <p:cNvPicPr preferRelativeResize="0"/>
          <p:nvPr/>
        </p:nvPicPr>
        <p:blipFill rotWithShape="1">
          <a:blip r:embed="rId4">
            <a:alphaModFix/>
          </a:blip>
          <a:srcRect b="0" l="0" r="0" t="0"/>
          <a:stretch/>
        </p:blipFill>
        <p:spPr>
          <a:xfrm rot="5400000">
            <a:off x="9909346" y="2095133"/>
            <a:ext cx="3057525" cy="1313717"/>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2"/>
          <p:cNvSpPr txBox="1"/>
          <p:nvPr>
            <p:ph idx="1" type="body"/>
          </p:nvPr>
        </p:nvSpPr>
        <p:spPr>
          <a:xfrm>
            <a:off x="426450" y="431075"/>
            <a:ext cx="3984300" cy="4441500"/>
          </a:xfrm>
          <a:prstGeom prst="rect">
            <a:avLst/>
          </a:prstGeom>
          <a:solidFill>
            <a:srgbClr val="E1EFD8"/>
          </a:solidFill>
          <a:ln cap="flat" cmpd="sng" w="38100">
            <a:solidFill>
              <a:srgbClr val="00B050"/>
            </a:solidFill>
            <a:prstDash val="solid"/>
            <a:round/>
            <a:headEnd len="sm" w="sm" type="none"/>
            <a:tailEnd len="sm" w="sm" type="none"/>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400"/>
              <a:buNone/>
            </a:pPr>
            <a:r>
              <a:rPr lang="en-GB" sz="1200" u="sng"/>
              <a:t>Intent</a:t>
            </a:r>
            <a:endParaRPr sz="1200" u="sng"/>
          </a:p>
          <a:p>
            <a:pPr indent="0" lvl="0" marL="0" rtl="0" algn="l">
              <a:lnSpc>
                <a:spcPct val="90000"/>
              </a:lnSpc>
              <a:spcBef>
                <a:spcPts val="1000"/>
              </a:spcBef>
              <a:spcAft>
                <a:spcPts val="0"/>
              </a:spcAft>
              <a:buClr>
                <a:schemeClr val="dk1"/>
              </a:buClr>
              <a:buSzPts val="1200"/>
              <a:buNone/>
            </a:pPr>
            <a:r>
              <a:rPr lang="en-GB" sz="800">
                <a:solidFill>
                  <a:srgbClr val="FF0000"/>
                </a:solidFill>
              </a:rPr>
              <a:t>Curriculum Design </a:t>
            </a:r>
            <a:r>
              <a:rPr lang="en-GB" sz="800"/>
              <a:t>At Cottage Grove, we aim to immerse our children in art, craft and design as this embodies some of the highest forms of human creativity. A high-quality art and design education should engage, inspire and challenge pupils. We aim to equip our children with the knowledge and skills to imitate, innovate and invent pieces of work based on a stimulus point so that they can create their own pieces of artwork.</a:t>
            </a:r>
            <a:endParaRPr sz="800"/>
          </a:p>
          <a:p>
            <a:pPr indent="0" lvl="0" marL="0" rtl="0" algn="l">
              <a:lnSpc>
                <a:spcPct val="90000"/>
              </a:lnSpc>
              <a:spcBef>
                <a:spcPts val="1000"/>
              </a:spcBef>
              <a:spcAft>
                <a:spcPts val="0"/>
              </a:spcAft>
              <a:buClr>
                <a:schemeClr val="dk1"/>
              </a:buClr>
              <a:buSzPts val="1200"/>
              <a:buNone/>
            </a:pPr>
            <a:r>
              <a:rPr lang="en-GB" sz="800"/>
              <a:t>Through work completed in our learning journeys we aim that our pupils can:</a:t>
            </a:r>
            <a:endParaRPr sz="800"/>
          </a:p>
          <a:p>
            <a:pPr indent="-279400" lvl="0" marL="457200" rtl="0" algn="l">
              <a:lnSpc>
                <a:spcPct val="90000"/>
              </a:lnSpc>
              <a:spcBef>
                <a:spcPts val="1000"/>
              </a:spcBef>
              <a:spcAft>
                <a:spcPts val="0"/>
              </a:spcAft>
              <a:buSzPts val="800"/>
              <a:buChar char="•"/>
            </a:pPr>
            <a:r>
              <a:rPr lang="en-GB" sz="800"/>
              <a:t>Produce creative work, exploring their ideas and recording their experiences in their sketchbooks</a:t>
            </a:r>
            <a:endParaRPr sz="800"/>
          </a:p>
          <a:p>
            <a:pPr indent="-279400" lvl="0" marL="457200" rtl="0" algn="l">
              <a:lnSpc>
                <a:spcPct val="90000"/>
              </a:lnSpc>
              <a:spcBef>
                <a:spcPts val="0"/>
              </a:spcBef>
              <a:spcAft>
                <a:spcPts val="0"/>
              </a:spcAft>
              <a:buSzPts val="800"/>
              <a:buChar char="•"/>
            </a:pPr>
            <a:r>
              <a:rPr lang="en-GB" sz="800"/>
              <a:t>Become proficient in drawing, painting, sculpture and other art, craft and design</a:t>
            </a:r>
            <a:endParaRPr sz="800"/>
          </a:p>
          <a:p>
            <a:pPr indent="-279400" lvl="0" marL="457200" rtl="0" algn="l">
              <a:lnSpc>
                <a:spcPct val="90000"/>
              </a:lnSpc>
              <a:spcBef>
                <a:spcPts val="0"/>
              </a:spcBef>
              <a:spcAft>
                <a:spcPts val="0"/>
              </a:spcAft>
              <a:buSzPts val="800"/>
              <a:buChar char="•"/>
            </a:pPr>
            <a:r>
              <a:rPr lang="en-GB" sz="800"/>
              <a:t>Evaluate and analyse creative works using the language off art, craft and design</a:t>
            </a:r>
            <a:endParaRPr sz="800"/>
          </a:p>
          <a:p>
            <a:pPr indent="-279400" lvl="0" marL="457200" rtl="0" algn="l">
              <a:lnSpc>
                <a:spcPct val="90000"/>
              </a:lnSpc>
              <a:spcBef>
                <a:spcPts val="0"/>
              </a:spcBef>
              <a:spcAft>
                <a:spcPts val="0"/>
              </a:spcAft>
              <a:buSzPts val="800"/>
              <a:buChar char="•"/>
            </a:pPr>
            <a:r>
              <a:rPr lang="en-GB" sz="800"/>
              <a:t>Know about great artists, craft makers designers (both classical and contemporary) and understand the historical and cultural development of art forms.</a:t>
            </a:r>
            <a:endParaRPr sz="800"/>
          </a:p>
          <a:p>
            <a:pPr indent="0" lvl="0" marL="0" rtl="0" algn="l">
              <a:lnSpc>
                <a:spcPct val="100000"/>
              </a:lnSpc>
              <a:spcBef>
                <a:spcPts val="1000"/>
              </a:spcBef>
              <a:spcAft>
                <a:spcPts val="0"/>
              </a:spcAft>
              <a:buSzPts val="1800"/>
              <a:buNone/>
            </a:pPr>
            <a:r>
              <a:rPr lang="en-GB" sz="800">
                <a:solidFill>
                  <a:srgbClr val="FF0000"/>
                </a:solidFill>
              </a:rPr>
              <a:t>Sequencing </a:t>
            </a:r>
            <a:r>
              <a:rPr lang="en-GB" sz="800"/>
              <a:t>At Cottage Grove we follow a Progression of Skills documents which breaks down the curriculum into 3 areas of art - drawing, </a:t>
            </a:r>
            <a:r>
              <a:rPr lang="en-GB" sz="800"/>
              <a:t>painting</a:t>
            </a:r>
            <a:r>
              <a:rPr lang="en-GB" sz="800"/>
              <a:t> and sculpture. This means that sequencing is clear - lessons build on skills from previous year groups.</a:t>
            </a:r>
            <a:endParaRPr sz="800"/>
          </a:p>
          <a:p>
            <a:pPr indent="0" lvl="0" marL="0" rtl="0" algn="l">
              <a:lnSpc>
                <a:spcPct val="100000"/>
              </a:lnSpc>
              <a:spcBef>
                <a:spcPts val="1000"/>
              </a:spcBef>
              <a:spcAft>
                <a:spcPts val="0"/>
              </a:spcAft>
              <a:buSzPts val="1800"/>
              <a:buNone/>
            </a:pPr>
            <a:r>
              <a:rPr lang="en-GB" sz="800">
                <a:solidFill>
                  <a:srgbClr val="FF0000"/>
                </a:solidFill>
              </a:rPr>
              <a:t>Disciplinary knowledge </a:t>
            </a:r>
            <a:r>
              <a:rPr lang="en-GB" sz="800"/>
              <a:t>The use of sketch books for art is a clear signal as to which subject is being taught. Within each lesson the skill (drawing, painting or sculpture) should be made clear to the children, through discussion or visual resources. Children will be referred to as artists during the lessons to reinforce the fact that we are all artists.</a:t>
            </a:r>
            <a:endParaRPr sz="800"/>
          </a:p>
          <a:p>
            <a:pPr indent="0" lvl="0" marL="0" rtl="0" algn="l">
              <a:lnSpc>
                <a:spcPct val="100000"/>
              </a:lnSpc>
              <a:spcBef>
                <a:spcPts val="0"/>
              </a:spcBef>
              <a:spcAft>
                <a:spcPts val="0"/>
              </a:spcAft>
              <a:buSzPts val="2400"/>
              <a:buNone/>
            </a:pPr>
            <a:r>
              <a:t/>
            </a:r>
            <a:endParaRPr sz="800">
              <a:solidFill>
                <a:srgbClr val="FF0000"/>
              </a:solidFill>
            </a:endParaRPr>
          </a:p>
          <a:p>
            <a:pPr indent="0" lvl="0" marL="0" rtl="0" algn="l">
              <a:spcBef>
                <a:spcPts val="0"/>
              </a:spcBef>
              <a:spcAft>
                <a:spcPts val="0"/>
              </a:spcAft>
              <a:buSzPts val="2400"/>
              <a:buNone/>
            </a:pPr>
            <a:r>
              <a:rPr lang="en-GB" sz="800">
                <a:solidFill>
                  <a:srgbClr val="FF0000"/>
                </a:solidFill>
              </a:rPr>
              <a:t>Broad and Balanced</a:t>
            </a:r>
            <a:endParaRPr sz="800">
              <a:solidFill>
                <a:srgbClr val="FF0000"/>
              </a:solidFill>
            </a:endParaRPr>
          </a:p>
          <a:p>
            <a:pPr indent="0" lvl="0" marL="0" rtl="0" algn="l">
              <a:lnSpc>
                <a:spcPct val="100000"/>
              </a:lnSpc>
              <a:spcBef>
                <a:spcPts val="0"/>
              </a:spcBef>
              <a:spcAft>
                <a:spcPts val="0"/>
              </a:spcAft>
              <a:buClr>
                <a:schemeClr val="dk1"/>
              </a:buClr>
              <a:buSzPts val="800"/>
              <a:buFont typeface="Arial"/>
              <a:buNone/>
            </a:pPr>
            <a:r>
              <a:rPr lang="en-GB" sz="800"/>
              <a:t>Art lessons will involve as much practical practice as possible so that children experience first-hand opportunities to be creative.  We will try to make use of the University links by holding a MAD day to bring the arts to life for our children.</a:t>
            </a:r>
            <a:endParaRPr sz="800">
              <a:solidFill>
                <a:srgbClr val="FF0000"/>
              </a:solidFill>
            </a:endParaRPr>
          </a:p>
        </p:txBody>
      </p:sp>
      <p:sp>
        <p:nvSpPr>
          <p:cNvPr id="103" name="Google Shape;103;p2"/>
          <p:cNvSpPr txBox="1"/>
          <p:nvPr/>
        </p:nvSpPr>
        <p:spPr>
          <a:xfrm>
            <a:off x="4572000" y="431075"/>
            <a:ext cx="6048000" cy="4441500"/>
          </a:xfrm>
          <a:prstGeom prst="rect">
            <a:avLst/>
          </a:prstGeom>
          <a:solidFill>
            <a:srgbClr val="E1EFD8"/>
          </a:solidFill>
          <a:ln cap="flat" cmpd="sng" w="38100">
            <a:solidFill>
              <a:srgbClr val="00B05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accent1"/>
              </a:buClr>
              <a:buSzPts val="1920"/>
              <a:buFont typeface="Noto Sans Symbols"/>
              <a:buNone/>
            </a:pPr>
            <a:r>
              <a:rPr b="0" i="0" lang="en-GB" sz="1200" u="sng" cap="none" strike="noStrike">
                <a:solidFill>
                  <a:srgbClr val="3F3F3F"/>
                </a:solidFill>
                <a:latin typeface="Calibri"/>
                <a:ea typeface="Calibri"/>
                <a:cs typeface="Calibri"/>
                <a:sym typeface="Calibri"/>
              </a:rPr>
              <a:t>Implementation</a:t>
            </a:r>
            <a:endParaRPr b="0" i="0" sz="1200" u="sng" cap="none" strike="noStrike">
              <a:solidFill>
                <a:srgbClr val="3F3F3F"/>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t/>
            </a:r>
            <a:endParaRPr sz="1200" u="sng">
              <a:solidFill>
                <a:srgbClr val="3F3F3F"/>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rPr lang="en-GB" sz="800">
                <a:solidFill>
                  <a:srgbClr val="FF0000"/>
                </a:solidFill>
                <a:latin typeface="Calibri"/>
                <a:ea typeface="Calibri"/>
                <a:cs typeface="Calibri"/>
                <a:sym typeface="Calibri"/>
              </a:rPr>
              <a:t>Teacher knowledge </a:t>
            </a:r>
            <a:r>
              <a:rPr lang="en-GB" sz="800">
                <a:latin typeface="Calibri"/>
                <a:ea typeface="Calibri"/>
                <a:cs typeface="Calibri"/>
                <a:sym typeface="Calibri"/>
              </a:rPr>
              <a:t>At Cottage Grove, we follow the National Curriculum Schemes of Work to provide the skills focus for each stage of our pupils learning from Early Years to Year 6. Using those skills, we shape our art, craft and design projects so that they blend seamlessly with the other learning being carried out to enhance their overall learning experience. By immersing the pupils in a place of time or certain stimuli, it allows them to gain a greater understanding of the world around them and helps to provide them with a starting point for their own creativity.</a:t>
            </a:r>
            <a:endParaRPr sz="800">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t/>
            </a:r>
            <a:endParaRPr sz="800">
              <a:solidFill>
                <a:srgbClr val="3F3F3F"/>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rPr lang="en-GB" sz="800">
                <a:solidFill>
                  <a:srgbClr val="FF0000"/>
                </a:solidFill>
                <a:latin typeface="Calibri"/>
                <a:ea typeface="Calibri"/>
                <a:cs typeface="Calibri"/>
                <a:sym typeface="Calibri"/>
              </a:rPr>
              <a:t>Teacher delivery </a:t>
            </a:r>
            <a:r>
              <a:rPr lang="en-GB" sz="800">
                <a:latin typeface="Calibri"/>
                <a:ea typeface="Calibri"/>
                <a:cs typeface="Calibri"/>
                <a:sym typeface="Calibri"/>
              </a:rPr>
              <a:t>We believe that being hands-on creatively is the best way for our pupils to learn. From Years 1-6, children are provided with specialised sketchbooks in which they can experiment with ideas and techniques. These run alongside our learning journey books and provide a high quality means for the pupils to express themselves creatively, often becoming the focus of the journey itself. </a:t>
            </a:r>
            <a:endParaRPr sz="800">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t/>
            </a:r>
            <a:endParaRPr sz="800">
              <a:solidFill>
                <a:srgbClr val="3F3F3F"/>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rPr lang="en-GB" sz="800">
                <a:solidFill>
                  <a:srgbClr val="FF0000"/>
                </a:solidFill>
                <a:latin typeface="Calibri"/>
                <a:ea typeface="Calibri"/>
                <a:cs typeface="Calibri"/>
                <a:sym typeface="Calibri"/>
              </a:rPr>
              <a:t>Transference of knowledge </a:t>
            </a:r>
            <a:r>
              <a:rPr lang="en-GB" sz="800">
                <a:solidFill>
                  <a:schemeClr val="dk1"/>
                </a:solidFill>
                <a:latin typeface="Calibri"/>
                <a:ea typeface="Calibri"/>
                <a:cs typeface="Calibri"/>
                <a:sym typeface="Calibri"/>
              </a:rPr>
              <a:t>Art is taught as a mini learning journey which follows for stages: immerse, imitate, innovate and invent. Often, the art topic will link to learning journey which can be driven by geography, history or science. This method of using the 4 stages allows the children to clearly understand which skill they are learning, and how it can be adapted to include their own flair.</a:t>
            </a:r>
            <a:endParaRPr sz="8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t/>
            </a:r>
            <a:endParaRPr sz="8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rPr lang="en-GB" sz="800">
                <a:solidFill>
                  <a:srgbClr val="FF0000"/>
                </a:solidFill>
                <a:latin typeface="Calibri"/>
                <a:ea typeface="Calibri"/>
                <a:cs typeface="Calibri"/>
                <a:sym typeface="Calibri"/>
              </a:rPr>
              <a:t>Use of assessment </a:t>
            </a:r>
            <a:r>
              <a:rPr lang="en-GB" sz="800">
                <a:solidFill>
                  <a:schemeClr val="dk1"/>
                </a:solidFill>
                <a:latin typeface="Calibri"/>
                <a:ea typeface="Calibri"/>
                <a:cs typeface="Calibri"/>
                <a:sym typeface="Calibri"/>
              </a:rPr>
              <a:t>Currently, assessment in art operate using AFL - we aim to </a:t>
            </a:r>
            <a:r>
              <a:rPr lang="en-GB" sz="800">
                <a:solidFill>
                  <a:schemeClr val="dk1"/>
                </a:solidFill>
                <a:latin typeface="Calibri"/>
                <a:ea typeface="Calibri"/>
                <a:cs typeface="Calibri"/>
                <a:sym typeface="Calibri"/>
              </a:rPr>
              <a:t>encourage</a:t>
            </a:r>
            <a:r>
              <a:rPr lang="en-GB" sz="800">
                <a:solidFill>
                  <a:schemeClr val="dk1"/>
                </a:solidFill>
                <a:latin typeface="Calibri"/>
                <a:ea typeface="Calibri"/>
                <a:cs typeface="Calibri"/>
                <a:sym typeface="Calibri"/>
              </a:rPr>
              <a:t> and praise children’s efforts and creativity rather than allocate them a grade in this subject. </a:t>
            </a:r>
            <a:r>
              <a:rPr lang="en-GB" sz="800">
                <a:solidFill>
                  <a:schemeClr val="dk1"/>
                </a:solidFill>
                <a:latin typeface="Calibri"/>
                <a:ea typeface="Calibri"/>
                <a:cs typeface="Calibri"/>
                <a:sym typeface="Calibri"/>
              </a:rPr>
              <a:t>To celebrate the creative abilities of our pupils further, as a school we hold a creative week with a theme, which usually culminates in a whole school art gallery that we open to parents and carers so that they can celebrate their children’s learning too. For us,  appreciation and discussion of the children’s  art pieces is the outcome of their creations.</a:t>
            </a:r>
            <a:endParaRPr sz="8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t/>
            </a:r>
            <a:endParaRPr sz="8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rPr lang="en-GB" sz="800">
                <a:solidFill>
                  <a:srgbClr val="FF0000"/>
                </a:solidFill>
                <a:latin typeface="Calibri"/>
                <a:ea typeface="Calibri"/>
                <a:cs typeface="Calibri"/>
                <a:sym typeface="Calibri"/>
              </a:rPr>
              <a:t>Focus on key knowledge (rather than too much information) </a:t>
            </a:r>
            <a:r>
              <a:rPr lang="en-GB" sz="800">
                <a:latin typeface="Calibri"/>
                <a:ea typeface="Calibri"/>
                <a:cs typeface="Calibri"/>
                <a:sym typeface="Calibri"/>
              </a:rPr>
              <a:t>The art learning journey being in 4 stages allows time to clearly focus on one or two aspects of creating art, so that children can become skilled in one or two areas as opposed to being </a:t>
            </a:r>
            <a:r>
              <a:rPr lang="en-GB" sz="800">
                <a:latin typeface="Calibri"/>
                <a:ea typeface="Calibri"/>
                <a:cs typeface="Calibri"/>
                <a:sym typeface="Calibri"/>
              </a:rPr>
              <a:t>overwhelmed</a:t>
            </a:r>
            <a:r>
              <a:rPr lang="en-GB" sz="800">
                <a:latin typeface="Calibri"/>
                <a:ea typeface="Calibri"/>
                <a:cs typeface="Calibri"/>
                <a:sym typeface="Calibri"/>
              </a:rPr>
              <a:t> by many techniques at once.</a:t>
            </a:r>
            <a:endParaRPr sz="800">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t/>
            </a:r>
            <a:endParaRPr b="0" i="0" sz="800" u="none" cap="none" strike="noStrike">
              <a:solidFill>
                <a:srgbClr val="3F3F3F"/>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t/>
            </a:r>
            <a:endParaRPr b="0" i="0" sz="800" u="none" cap="none" strike="noStrike">
              <a:solidFill>
                <a:srgbClr val="3F3F3F"/>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t/>
            </a:r>
            <a:endParaRPr b="0" i="0" sz="800" u="none" cap="none" strike="noStrike">
              <a:solidFill>
                <a:srgbClr val="3F3F3F"/>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t/>
            </a:r>
            <a:endParaRPr b="0" i="0" sz="800" u="none" cap="none" strike="noStrike">
              <a:solidFill>
                <a:srgbClr val="3F3F3F"/>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t/>
            </a:r>
            <a:endParaRPr b="0" i="0" sz="800" u="none" cap="none" strike="noStrike">
              <a:solidFill>
                <a:srgbClr val="3F3F3F"/>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t/>
            </a:r>
            <a:endParaRPr b="0" i="0" sz="800" u="none" cap="none" strike="noStrike">
              <a:solidFill>
                <a:srgbClr val="3F3F3F"/>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t/>
            </a:r>
            <a:endParaRPr b="0" i="0" sz="800" u="none" cap="none" strike="noStrike">
              <a:solidFill>
                <a:srgbClr val="3F3F3F"/>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t/>
            </a:r>
            <a:endParaRPr b="0" i="0" sz="800" u="none" cap="none" strike="noStrike">
              <a:solidFill>
                <a:srgbClr val="3F3F3F"/>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t/>
            </a:r>
            <a:endParaRPr b="0" i="0" sz="800" u="none" cap="none" strike="noStrike">
              <a:solidFill>
                <a:srgbClr val="3F3F3F"/>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t/>
            </a:r>
            <a:endParaRPr b="0" i="0" sz="800" u="none" cap="none" strike="noStrike">
              <a:solidFill>
                <a:srgbClr val="3F3F3F"/>
              </a:solidFill>
              <a:latin typeface="Calibri"/>
              <a:ea typeface="Calibri"/>
              <a:cs typeface="Calibri"/>
              <a:sym typeface="Calibri"/>
            </a:endParaRPr>
          </a:p>
          <a:p>
            <a:pPr indent="0" lvl="0" marL="0" marR="0" rtl="0" algn="l">
              <a:lnSpc>
                <a:spcPct val="100000"/>
              </a:lnSpc>
              <a:spcBef>
                <a:spcPts val="1000"/>
              </a:spcBef>
              <a:spcAft>
                <a:spcPts val="0"/>
              </a:spcAft>
              <a:buClr>
                <a:schemeClr val="accent1"/>
              </a:buClr>
              <a:buSzPts val="960"/>
              <a:buFont typeface="Noto Sans Symbols"/>
              <a:buNone/>
            </a:pPr>
            <a:r>
              <a:t/>
            </a:r>
            <a:endParaRPr b="0" i="0" sz="800" u="none" cap="none" strike="noStrike">
              <a:solidFill>
                <a:srgbClr val="3F3F3F"/>
              </a:solidFill>
              <a:latin typeface="Calibri"/>
              <a:ea typeface="Calibri"/>
              <a:cs typeface="Calibri"/>
              <a:sym typeface="Calibri"/>
            </a:endParaRPr>
          </a:p>
        </p:txBody>
      </p:sp>
      <p:sp>
        <p:nvSpPr>
          <p:cNvPr id="104" name="Google Shape;104;p2"/>
          <p:cNvSpPr txBox="1"/>
          <p:nvPr/>
        </p:nvSpPr>
        <p:spPr>
          <a:xfrm>
            <a:off x="3363675" y="5098599"/>
            <a:ext cx="8464800" cy="1607100"/>
          </a:xfrm>
          <a:prstGeom prst="rect">
            <a:avLst/>
          </a:prstGeom>
          <a:solidFill>
            <a:srgbClr val="E1EFD8"/>
          </a:solidFill>
          <a:ln cap="flat" cmpd="sng" w="38100">
            <a:solidFill>
              <a:srgbClr val="00B05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accent1"/>
              </a:buClr>
              <a:buSzPts val="1920"/>
              <a:buFont typeface="Noto Sans Symbols"/>
              <a:buNone/>
            </a:pPr>
            <a:r>
              <a:rPr b="0" i="0" lang="en-GB" sz="1200" u="sng" cap="none" strike="noStrike">
                <a:solidFill>
                  <a:srgbClr val="3F3F3F"/>
                </a:solidFill>
                <a:latin typeface="Calibri"/>
                <a:ea typeface="Calibri"/>
                <a:cs typeface="Calibri"/>
                <a:sym typeface="Calibri"/>
              </a:rPr>
              <a:t>Impact</a:t>
            </a:r>
            <a:endParaRPr b="0" i="0" sz="1200" u="sng" cap="none" strike="noStrike">
              <a:solidFill>
                <a:srgbClr val="3F3F3F"/>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t/>
            </a:r>
            <a:endParaRPr sz="1200" u="sng">
              <a:solidFill>
                <a:srgbClr val="3F3F3F"/>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rPr lang="en-GB" sz="800">
                <a:solidFill>
                  <a:srgbClr val="FF0000"/>
                </a:solidFill>
                <a:latin typeface="Calibri"/>
                <a:ea typeface="Calibri"/>
                <a:cs typeface="Calibri"/>
                <a:sym typeface="Calibri"/>
              </a:rPr>
              <a:t>Acquire knowledge and cultural capital </a:t>
            </a:r>
            <a:r>
              <a:rPr lang="en-GB" sz="800">
                <a:latin typeface="Calibri"/>
                <a:ea typeface="Calibri"/>
                <a:cs typeface="Calibri"/>
                <a:sym typeface="Calibri"/>
              </a:rPr>
              <a:t>Each art learning journey begins with the immersion stage: this incorporates looking at famous artists and their works. This stage actively encourages </a:t>
            </a:r>
            <a:r>
              <a:rPr lang="en-GB" sz="800">
                <a:latin typeface="Calibri"/>
                <a:ea typeface="Calibri"/>
                <a:cs typeface="Calibri"/>
                <a:sym typeface="Calibri"/>
              </a:rPr>
              <a:t>discussion</a:t>
            </a:r>
            <a:r>
              <a:rPr lang="en-GB" sz="800">
                <a:latin typeface="Calibri"/>
                <a:ea typeface="Calibri"/>
                <a:cs typeface="Calibri"/>
                <a:sym typeface="Calibri"/>
              </a:rPr>
              <a:t>, </a:t>
            </a:r>
            <a:r>
              <a:rPr lang="en-GB" sz="800">
                <a:latin typeface="Calibri"/>
                <a:ea typeface="Calibri"/>
                <a:cs typeface="Calibri"/>
                <a:sym typeface="Calibri"/>
              </a:rPr>
              <a:t>fractions</a:t>
            </a:r>
            <a:r>
              <a:rPr lang="en-GB" sz="800">
                <a:latin typeface="Calibri"/>
                <a:ea typeface="Calibri"/>
                <a:cs typeface="Calibri"/>
                <a:sym typeface="Calibri"/>
              </a:rPr>
              <a:t> to and further research on what they have been shown. It will therefore broaden the children’s cultural points of reference and deepen their wider knowledge of the artistic world.</a:t>
            </a:r>
            <a:endParaRPr sz="800">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rPr lang="en-GB" sz="800">
                <a:solidFill>
                  <a:srgbClr val="FF0000"/>
                </a:solidFill>
                <a:latin typeface="Calibri"/>
                <a:ea typeface="Calibri"/>
                <a:cs typeface="Calibri"/>
                <a:sym typeface="Calibri"/>
              </a:rPr>
              <a:t>Produce work of high quality </a:t>
            </a:r>
            <a:r>
              <a:rPr lang="en-GB" sz="800">
                <a:latin typeface="Calibri"/>
                <a:ea typeface="Calibri"/>
                <a:cs typeface="Calibri"/>
                <a:sym typeface="Calibri"/>
              </a:rPr>
              <a:t>An art learning journey should be spread over several lessons/days to enable children to produce work that has been finely crafted and which they can feel proud of. Teachers are </a:t>
            </a:r>
            <a:r>
              <a:rPr lang="en-GB" sz="800">
                <a:latin typeface="Calibri"/>
                <a:ea typeface="Calibri"/>
                <a:cs typeface="Calibri"/>
                <a:sym typeface="Calibri"/>
              </a:rPr>
              <a:t>encouraged</a:t>
            </a:r>
            <a:r>
              <a:rPr lang="en-GB" sz="800">
                <a:latin typeface="Calibri"/>
                <a:ea typeface="Calibri"/>
                <a:cs typeface="Calibri"/>
                <a:sym typeface="Calibri"/>
              </a:rPr>
              <a:t> to proudly display pieces; this is </a:t>
            </a:r>
            <a:r>
              <a:rPr lang="en-GB" sz="800">
                <a:latin typeface="Calibri"/>
                <a:ea typeface="Calibri"/>
                <a:cs typeface="Calibri"/>
                <a:sym typeface="Calibri"/>
              </a:rPr>
              <a:t>especially</a:t>
            </a:r>
            <a:r>
              <a:rPr lang="en-GB" sz="800">
                <a:latin typeface="Calibri"/>
                <a:ea typeface="Calibri"/>
                <a:cs typeface="Calibri"/>
                <a:sym typeface="Calibri"/>
              </a:rPr>
              <a:t> important when we celebrate art by creating our own gallery.</a:t>
            </a:r>
            <a:endParaRPr sz="800">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rPr lang="en-GB" sz="800">
                <a:solidFill>
                  <a:srgbClr val="FF0000"/>
                </a:solidFill>
                <a:latin typeface="Calibri"/>
                <a:ea typeface="Calibri"/>
                <a:cs typeface="Calibri"/>
                <a:sym typeface="Calibri"/>
              </a:rPr>
              <a:t>Make progress (know more, do more and remember more) </a:t>
            </a:r>
            <a:r>
              <a:rPr lang="en-GB" sz="800">
                <a:latin typeface="Calibri"/>
                <a:ea typeface="Calibri"/>
                <a:cs typeface="Calibri"/>
                <a:sym typeface="Calibri"/>
              </a:rPr>
              <a:t>We have broken down the curriculum into 3 areas of technique: this allows children to be practising just 3 skills during their time at Cottage Grove, and make progress in drawing, painting and sculpture.</a:t>
            </a:r>
            <a:endParaRPr sz="800">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rPr lang="en-GB" sz="800">
                <a:solidFill>
                  <a:srgbClr val="FF0000"/>
                </a:solidFill>
                <a:latin typeface="Calibri"/>
                <a:ea typeface="Calibri"/>
                <a:cs typeface="Calibri"/>
                <a:sym typeface="Calibri"/>
              </a:rPr>
              <a:t>Be prepared for the next stage of their education </a:t>
            </a:r>
            <a:r>
              <a:rPr b="0" i="0" lang="en-GB" sz="800" u="none" cap="none" strike="noStrike">
                <a:solidFill>
                  <a:schemeClr val="dk1"/>
                </a:solidFill>
                <a:latin typeface="Calibri"/>
                <a:ea typeface="Calibri"/>
                <a:cs typeface="Calibri"/>
                <a:sym typeface="Calibri"/>
              </a:rPr>
              <a:t>Our children will grow to enjoy art and being able to express themselves creatively through different media. We want our children to learn new skills and develop these through the use of sketchbooks as they progress through the school. Our children will produce creative pieces with increasing artistic skill and build upon the skills and knowledge gained from previous years. We wants our pupils to become artists and to celebrate their accomplishments both in the school environment and the local community.</a:t>
            </a:r>
            <a:endParaRPr b="0" i="0" sz="800" u="none" cap="none" strike="noStrike">
              <a:solidFill>
                <a:srgbClr val="3F3F3F"/>
              </a:solidFill>
              <a:latin typeface="Calibri"/>
              <a:ea typeface="Calibri"/>
              <a:cs typeface="Calibri"/>
              <a:sym typeface="Calibri"/>
            </a:endParaRPr>
          </a:p>
        </p:txBody>
      </p:sp>
      <p:pic>
        <p:nvPicPr>
          <p:cNvPr id="105" name="Google Shape;105;p2"/>
          <p:cNvPicPr preferRelativeResize="0"/>
          <p:nvPr/>
        </p:nvPicPr>
        <p:blipFill rotWithShape="1">
          <a:blip r:embed="rId3">
            <a:alphaModFix/>
          </a:blip>
          <a:srcRect b="0" l="0" r="0" t="0"/>
          <a:stretch/>
        </p:blipFill>
        <p:spPr>
          <a:xfrm>
            <a:off x="1035675" y="4595825"/>
            <a:ext cx="2262175" cy="2262175"/>
          </a:xfrm>
          <a:prstGeom prst="rect">
            <a:avLst/>
          </a:prstGeom>
          <a:noFill/>
          <a:ln>
            <a:noFill/>
          </a:ln>
        </p:spPr>
      </p:pic>
      <p:pic>
        <p:nvPicPr>
          <p:cNvPr id="106" name="Google Shape;106;p2"/>
          <p:cNvPicPr preferRelativeResize="0"/>
          <p:nvPr/>
        </p:nvPicPr>
        <p:blipFill rotWithShape="1">
          <a:blip r:embed="rId4">
            <a:alphaModFix/>
          </a:blip>
          <a:srcRect b="0" l="0" r="0" t="0"/>
          <a:stretch/>
        </p:blipFill>
        <p:spPr>
          <a:xfrm rot="5400000">
            <a:off x="9909346" y="2095133"/>
            <a:ext cx="3057525" cy="1313717"/>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D192B82D3F67F41A6B94973F7549371" ma:contentTypeVersion="9" ma:contentTypeDescription="Create a new document." ma:contentTypeScope="" ma:versionID="af52ef09b702fd49c16b9548875a9b73">
  <xsd:schema xmlns:xsd="http://www.w3.org/2001/XMLSchema" xmlns:xs="http://www.w3.org/2001/XMLSchema" xmlns:p="http://schemas.microsoft.com/office/2006/metadata/properties" xmlns:ns2="805638c3-53f2-4c1f-b92b-5db1f8885a2e" targetNamespace="http://schemas.microsoft.com/office/2006/metadata/properties" ma:root="true" ma:fieldsID="84a02098b53aab8c165eee064601e428" ns2:_="">
    <xsd:import namespace="805638c3-53f2-4c1f-b92b-5db1f8885a2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05638c3-53f2-4c1f-b92b-5db1f8885a2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88b325b-0195-4dcf-b143-343336abd763" ma:termSetId="09814cd3-568e-fe90-9814-8d621ff8fb84" ma:anchorId="fba54fb3-c3e1-fe81-a776-ca4b69148c4d" ma:open="true" ma:isKeyword="false">
      <xsd:complexType>
        <xsd:sequence>
          <xsd:element ref="pc:Terms" minOccurs="0" maxOccurs="1"/>
        </xsd:sequence>
      </xsd:complex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805638c3-53f2-4c1f-b92b-5db1f8885a2e">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D66992B-4BAD-44EA-9E98-1DE003F3F76E}"/>
</file>

<file path=customXml/itemProps2.xml><?xml version="1.0" encoding="utf-8"?>
<ds:datastoreItem xmlns:ds="http://schemas.openxmlformats.org/officeDocument/2006/customXml" ds:itemID="{43594304-81A6-4154-BC06-F261A494B1B8}"/>
</file>

<file path=customXml/itemProps3.xml><?xml version="1.0" encoding="utf-8"?>
<ds:datastoreItem xmlns:ds="http://schemas.openxmlformats.org/officeDocument/2006/customXml" ds:itemID="{10624C5E-0347-4A34-AB94-06DE0376E0B3}"/>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0x0101007D192B82D3F67F41A6B94973F7549371</vt:lpwstr>
  </property>
  <property fmtid="{D5CDD505-2E9C-101B-9397-08002B2CF9AE}" pid="3" name="Order">
    <vt:r8>96800</vt:r8>
  </property>
  <property fmtid="{D5CDD505-2E9C-101B-9397-08002B2CF9AE}" pid="4" name="xd_ProgID">
    <vt:lpwstr/>
  </property>
  <property fmtid="{D5CDD505-2E9C-101B-9397-08002B2CF9AE}" pid="5" name="MediaServiceImageTags">
    <vt:lpwstr/>
  </property>
  <property fmtid="{D5CDD505-2E9C-101B-9397-08002B2CF9AE}" pid="6" name="MigrationSourceID">
    <vt:lpwstr>1-jXUfchPr0VDybTAH76meYeB41uKmiiz</vt:lpwstr>
  </property>
  <property fmtid="{D5CDD505-2E9C-101B-9397-08002B2CF9AE}" pid="7" name="_SourceUrl">
    <vt:lpwstr/>
  </property>
  <property fmtid="{D5CDD505-2E9C-101B-9397-08002B2CF9AE}" pid="8" name="_SharedFileIndex">
    <vt:lpwstr/>
  </property>
  <property fmtid="{D5CDD505-2E9C-101B-9397-08002B2CF9AE}" pid="9" name="ComplianceAssetId">
    <vt:lpwstr/>
  </property>
  <property fmtid="{D5CDD505-2E9C-101B-9397-08002B2CF9AE}" pid="10" name="TemplateUrl">
    <vt:lpwstr/>
  </property>
  <property fmtid="{D5CDD505-2E9C-101B-9397-08002B2CF9AE}" pid="11" name="_ExtendedDescription">
    <vt:lpwstr/>
  </property>
  <property fmtid="{D5CDD505-2E9C-101B-9397-08002B2CF9AE}" pid="12" name="TriggerFlowInfo">
    <vt:lpwstr/>
  </property>
  <property fmtid="{D5CDD505-2E9C-101B-9397-08002B2CF9AE}" pid="13" name="xd_Signature">
    <vt:bool>false</vt:bool>
  </property>
</Properties>
</file>