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Masters/slideMaster1.xml" ContentType="application/vnd.openxmlformats-officedocument.presentationml.slideMaster+xml"/>
  <Override PartName="/ppt/slideLayouts/slideLayout4.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2.xml" ContentType="application/vnd.openxmlformats-officedocument.presentationml.slideLayout+xml"/>
  <Override PartName="/ppt/notesSlides/notesSlide1.xml" ContentType="application/vnd.openxmlformats-officedocument.presentationml.notesSlide+xml"/>
  <Override PartName="/ppt/slideLayouts/slideLayout11.xml" ContentType="application/vnd.openxmlformats-officedocument.presentationml.slideLayout+xml"/>
  <Override PartName="/ppt/notesSlides/notesSlide2.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60" r:id="rId1"/>
  </p:sldMasterIdLst>
  <p:notesMasterIdLst>
    <p:notesMasterId r:id="rId4"/>
  </p:notesMasterIdLst>
  <p:sldIdLst>
    <p:sldId id="256" r:id="rId2"/>
    <p:sldId id="257" r:id="rId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7" d="100"/>
          <a:sy n="67" d="100"/>
        </p:scale>
        <p:origin x="834"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11" Type="http://schemas.openxmlformats.org/officeDocument/2006/relationships/customXml" Target="../customXml/item3.xml"/><Relationship Id="rId5" Type="http://schemas.openxmlformats.org/officeDocument/2006/relationships/presProps" Target="presProps.xml"/><Relationship Id="rId10" Type="http://schemas.openxmlformats.org/officeDocument/2006/relationships/customXml" Target="../customXml/item2.xml"/><Relationship Id="rId4" Type="http://schemas.openxmlformats.org/officeDocument/2006/relationships/notesMaster" Target="notesMasters/notesMaster1.xml"/><Relationship Id="rId9"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0"/>
        <p:cNvGrpSpPr/>
        <p:nvPr/>
      </p:nvGrpSpPr>
      <p:grpSpPr>
        <a:xfrm>
          <a:off x="0" y="0"/>
          <a:ext cx="0" cy="0"/>
          <a:chOff x="0" y="0"/>
          <a:chExt cx="0" cy="0"/>
        </a:xfrm>
      </p:grpSpPr>
      <p:sp>
        <p:nvSpPr>
          <p:cNvPr id="91" name="Google Shape;9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2" name="Google Shape;92;p1:notes"/>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6"/>
        <p:cNvGrpSpPr/>
        <p:nvPr/>
      </p:nvGrpSpPr>
      <p:grpSpPr>
        <a:xfrm>
          <a:off x="0" y="0"/>
          <a:ext cx="0" cy="0"/>
          <a:chOff x="0" y="0"/>
          <a:chExt cx="0" cy="0"/>
        </a:xfrm>
      </p:grpSpPr>
      <p:sp>
        <p:nvSpPr>
          <p:cNvPr id="97" name="Google Shape;97;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8" name="Google Shape;98;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p2"/>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2"/>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6" name="Google Shape;16;p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7" name="Google Shape;17;p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9"/>
        <p:cNvGrpSpPr/>
        <p:nvPr/>
      </p:nvGrpSpPr>
      <p:grpSpPr>
        <a:xfrm>
          <a:off x="0" y="0"/>
          <a:ext cx="0" cy="0"/>
          <a:chOff x="0" y="0"/>
          <a:chExt cx="0" cy="0"/>
        </a:xfrm>
      </p:grpSpPr>
      <p:sp>
        <p:nvSpPr>
          <p:cNvPr id="20" name="Google Shape;20;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1" name="Google Shape;21;p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2" name="Google Shape;22;p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4" name="Google Shape;24;p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1_Title Slide">
  <p:cSld name="1_Title Slide">
    <p:spTree>
      <p:nvGrpSpPr>
        <p:cNvPr id="1" name="Shape 25"/>
        <p:cNvGrpSpPr/>
        <p:nvPr/>
      </p:nvGrpSpPr>
      <p:grpSpPr>
        <a:xfrm>
          <a:off x="0" y="0"/>
          <a:ext cx="0" cy="0"/>
          <a:chOff x="0" y="0"/>
          <a:chExt cx="0" cy="0"/>
        </a:xfrm>
      </p:grpSpPr>
      <p:sp>
        <p:nvSpPr>
          <p:cNvPr id="26" name="Google Shape;26;p4"/>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7" name="Google Shape;27;p4"/>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8" name="Google Shape;28;p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0" name="Google Shape;30;p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31" name="Google Shape;31;p4"/>
          <p:cNvPicPr preferRelativeResize="0"/>
          <p:nvPr/>
        </p:nvPicPr>
        <p:blipFill rotWithShape="1">
          <a:blip r:embed="rId2">
            <a:alphaModFix/>
          </a:blip>
          <a:srcRect/>
          <a:stretch/>
        </p:blipFill>
        <p:spPr>
          <a:xfrm>
            <a:off x="11622741" y="63126"/>
            <a:ext cx="501650" cy="501650"/>
          </a:xfrm>
          <a:prstGeom prst="rect">
            <a:avLst/>
          </a:prstGeom>
          <a:noFill/>
          <a:ln>
            <a:noFill/>
          </a:ln>
        </p:spPr>
      </p:pic>
      <p:pic>
        <p:nvPicPr>
          <p:cNvPr id="32" name="Google Shape;32;p4"/>
          <p:cNvPicPr preferRelativeResize="0"/>
          <p:nvPr/>
        </p:nvPicPr>
        <p:blipFill rotWithShape="1">
          <a:blip r:embed="rId3">
            <a:alphaModFix/>
          </a:blip>
          <a:srcRect/>
          <a:stretch/>
        </p:blipFill>
        <p:spPr>
          <a:xfrm>
            <a:off x="0" y="6293224"/>
            <a:ext cx="2280902" cy="662766"/>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3"/>
        <p:cNvGrpSpPr/>
        <p:nvPr/>
      </p:nvGrpSpPr>
      <p:grpSpPr>
        <a:xfrm>
          <a:off x="0" y="0"/>
          <a:ext cx="0" cy="0"/>
          <a:chOff x="0" y="0"/>
          <a:chExt cx="0" cy="0"/>
        </a:xfrm>
      </p:grpSpPr>
      <p:sp>
        <p:nvSpPr>
          <p:cNvPr id="34" name="Google Shape;34;p5"/>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5"/>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6" name="Google Shape;36;p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7" name="Google Shape;37;p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9"/>
        <p:cNvGrpSpPr/>
        <p:nvPr/>
      </p:nvGrpSpPr>
      <p:grpSpPr>
        <a:xfrm>
          <a:off x="0" y="0"/>
          <a:ext cx="0" cy="0"/>
          <a:chOff x="0" y="0"/>
          <a:chExt cx="0" cy="0"/>
        </a:xfrm>
      </p:grpSpPr>
      <p:sp>
        <p:nvSpPr>
          <p:cNvPr id="40" name="Google Shape;40;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1" name="Google Shape;41;p6"/>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6"/>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4" name="Google Shape;44;p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5" name="Google Shape;45;p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6"/>
        <p:cNvGrpSpPr/>
        <p:nvPr/>
      </p:nvGrpSpPr>
      <p:grpSpPr>
        <a:xfrm>
          <a:off x="0" y="0"/>
          <a:ext cx="0" cy="0"/>
          <a:chOff x="0" y="0"/>
          <a:chExt cx="0" cy="0"/>
        </a:xfrm>
      </p:grpSpPr>
      <p:sp>
        <p:nvSpPr>
          <p:cNvPr id="47" name="Google Shape;47;p7"/>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9" name="Google Shape;49;p7"/>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7"/>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7"/>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4" name="Google Shape;54;p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5"/>
        <p:cNvGrpSpPr/>
        <p:nvPr/>
      </p:nvGrpSpPr>
      <p:grpSpPr>
        <a:xfrm>
          <a:off x="0" y="0"/>
          <a:ext cx="0" cy="0"/>
          <a:chOff x="0" y="0"/>
          <a:chExt cx="0" cy="0"/>
        </a:xfrm>
      </p:grpSpPr>
      <p:sp>
        <p:nvSpPr>
          <p:cNvPr id="56" name="Google Shape;56;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0"/>
        <p:cNvGrpSpPr/>
        <p:nvPr/>
      </p:nvGrpSpPr>
      <p:grpSpPr>
        <a:xfrm>
          <a:off x="0" y="0"/>
          <a:ext cx="0" cy="0"/>
          <a:chOff x="0" y="0"/>
          <a:chExt cx="0" cy="0"/>
        </a:xfrm>
      </p:grpSpPr>
      <p:sp>
        <p:nvSpPr>
          <p:cNvPr id="61" name="Google Shape;61;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2" name="Google Shape;62;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4"/>
        <p:cNvGrpSpPr/>
        <p:nvPr/>
      </p:nvGrpSpPr>
      <p:grpSpPr>
        <a:xfrm>
          <a:off x="0" y="0"/>
          <a:ext cx="0" cy="0"/>
          <a:chOff x="0" y="0"/>
          <a:chExt cx="0" cy="0"/>
        </a:xfrm>
      </p:grpSpPr>
      <p:sp>
        <p:nvSpPr>
          <p:cNvPr id="65" name="Google Shape;65;p10"/>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10"/>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7" name="Google Shape;67;p10"/>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8" name="Google Shape;68;p1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9" name="Google Shape;69;p1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1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1"/>
        <p:cNvGrpSpPr/>
        <p:nvPr/>
      </p:nvGrpSpPr>
      <p:grpSpPr>
        <a:xfrm>
          <a:off x="0" y="0"/>
          <a:ext cx="0" cy="0"/>
          <a:chOff x="0" y="0"/>
          <a:chExt cx="0" cy="0"/>
        </a:xfrm>
      </p:grpSpPr>
      <p:sp>
        <p:nvSpPr>
          <p:cNvPr id="72" name="Google Shape;72;p1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11"/>
          <p:cNvSpPr>
            <a:spLocks noGrp="1"/>
          </p:cNvSpPr>
          <p:nvPr>
            <p:ph type="pic" idx="2"/>
          </p:nvPr>
        </p:nvSpPr>
        <p:spPr>
          <a:xfrm>
            <a:off x="5183188" y="987425"/>
            <a:ext cx="6172200" cy="4873625"/>
          </a:xfrm>
          <a:prstGeom prst="rect">
            <a:avLst/>
          </a:prstGeom>
          <a:noFill/>
          <a:ln>
            <a:noFill/>
          </a:ln>
        </p:spPr>
      </p:sp>
      <p:sp>
        <p:nvSpPr>
          <p:cNvPr id="74" name="Google Shape;74;p11"/>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5" name="Google Shape;75;p1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1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7" name="Google Shape;77;p1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8"/>
        <p:cNvGrpSpPr/>
        <p:nvPr/>
      </p:nvGrpSpPr>
      <p:grpSpPr>
        <a:xfrm>
          <a:off x="0" y="0"/>
          <a:ext cx="0" cy="0"/>
          <a:chOff x="0" y="0"/>
          <a:chExt cx="0" cy="0"/>
        </a:xfrm>
      </p:grpSpPr>
      <p:sp>
        <p:nvSpPr>
          <p:cNvPr id="79" name="Google Shape;79;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0" name="Google Shape;80;p12"/>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2" name="Google Shape;82;p1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3" name="Google Shape;83;p1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4"/>
        <p:cNvGrpSpPr/>
        <p:nvPr/>
      </p:nvGrpSpPr>
      <p:grpSpPr>
        <a:xfrm>
          <a:off x="0" y="0"/>
          <a:ext cx="0" cy="0"/>
          <a:chOff x="0" y="0"/>
          <a:chExt cx="0" cy="0"/>
        </a:xfrm>
      </p:grpSpPr>
      <p:sp>
        <p:nvSpPr>
          <p:cNvPr id="85" name="Google Shape;85;p13"/>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6" name="Google Shape;86;p13"/>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7" name="Google Shape;87;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8" name="Google Shape;88;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89" name="Google Shape;89;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2.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1.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a:gsLst>
            <a:gs pos="0">
              <a:srgbClr val="F7FBF4"/>
            </a:gs>
            <a:gs pos="74000">
              <a:srgbClr val="BDDCA8"/>
            </a:gs>
            <a:gs pos="83000">
              <a:srgbClr val="BDDCA8"/>
            </a:gs>
            <a:gs pos="100000">
              <a:srgbClr val="D3E7C5"/>
            </a:gs>
          </a:gsLst>
          <a:lin ang="5400000" scaled="0"/>
        </a:gra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pic>
        <p:nvPicPr>
          <p:cNvPr id="11" name="Google Shape;11;p1"/>
          <p:cNvPicPr preferRelativeResize="0"/>
          <p:nvPr/>
        </p:nvPicPr>
        <p:blipFill rotWithShape="1">
          <a:blip r:embed="rId14">
            <a:alphaModFix/>
          </a:blip>
          <a:srcRect/>
          <a:stretch/>
        </p:blipFill>
        <p:spPr>
          <a:xfrm>
            <a:off x="11398623" y="63126"/>
            <a:ext cx="725768" cy="725768"/>
          </a:xfrm>
          <a:prstGeom prst="rect">
            <a:avLst/>
          </a:prstGeom>
          <a:noFill/>
          <a:ln>
            <a:noFill/>
          </a:ln>
        </p:spPr>
      </p:pic>
      <p:pic>
        <p:nvPicPr>
          <p:cNvPr id="12" name="Google Shape;12;p1"/>
          <p:cNvPicPr preferRelativeResize="0"/>
          <p:nvPr/>
        </p:nvPicPr>
        <p:blipFill rotWithShape="1">
          <a:blip r:embed="rId15">
            <a:alphaModFix/>
          </a:blip>
          <a:srcRect/>
          <a:stretch/>
        </p:blipFill>
        <p:spPr>
          <a:xfrm>
            <a:off x="0" y="6293224"/>
            <a:ext cx="2280902" cy="662766"/>
          </a:xfrm>
          <a:prstGeom prst="rect">
            <a:avLst/>
          </a:prstGeom>
          <a:noFill/>
          <a:ln>
            <a:noFill/>
          </a:ln>
        </p:spPr>
      </p:pic>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gradFill>
          <a:gsLst>
            <a:gs pos="0">
              <a:srgbClr val="E1EFD8"/>
            </a:gs>
            <a:gs pos="23902">
              <a:srgbClr val="D6EACA"/>
            </a:gs>
            <a:gs pos="33000">
              <a:srgbClr val="BDDCA8"/>
            </a:gs>
            <a:gs pos="44250">
              <a:srgbClr val="BEDCAA"/>
            </a:gs>
            <a:gs pos="83000">
              <a:srgbClr val="BDDCA8"/>
            </a:gs>
            <a:gs pos="100000">
              <a:srgbClr val="D3E7C5"/>
            </a:gs>
          </a:gsLst>
          <a:lin ang="5400000" scaled="0"/>
        </a:gradFill>
        <a:effectLst/>
      </p:bgPr>
    </p:bg>
    <p:spTree>
      <p:nvGrpSpPr>
        <p:cNvPr id="1" name="Shape 93"/>
        <p:cNvGrpSpPr/>
        <p:nvPr/>
      </p:nvGrpSpPr>
      <p:grpSpPr>
        <a:xfrm>
          <a:off x="0" y="0"/>
          <a:ext cx="0" cy="0"/>
          <a:chOff x="0" y="0"/>
          <a:chExt cx="0" cy="0"/>
        </a:xfrm>
      </p:grpSpPr>
      <p:sp>
        <p:nvSpPr>
          <p:cNvPr id="94" name="Google Shape;94;p14"/>
          <p:cNvSpPr txBox="1">
            <a:spLocks noGrp="1"/>
          </p:cNvSpPr>
          <p:nvPr>
            <p:ph type="ctrTitle"/>
          </p:nvPr>
        </p:nvSpPr>
        <p:spPr>
          <a:xfrm>
            <a:off x="927463" y="1554480"/>
            <a:ext cx="8346540" cy="2496356"/>
          </a:xfrm>
          <a:prstGeom prst="rect">
            <a:avLst/>
          </a:prstGeom>
          <a:noFill/>
          <a:ln>
            <a:noFill/>
          </a:ln>
        </p:spPr>
        <p:txBody>
          <a:bodyPr spcFirstLastPara="1" wrap="square" lIns="91425" tIns="45700" rIns="91425" bIns="45700" anchor="b" anchorCtr="0">
            <a:normAutofit fontScale="90000"/>
          </a:bodyPr>
          <a:lstStyle/>
          <a:p>
            <a:pPr marL="0" lvl="0" indent="0" algn="l" rtl="0">
              <a:lnSpc>
                <a:spcPct val="90000"/>
              </a:lnSpc>
              <a:spcBef>
                <a:spcPts val="0"/>
              </a:spcBef>
              <a:spcAft>
                <a:spcPts val="0"/>
              </a:spcAft>
              <a:buClr>
                <a:schemeClr val="dk1"/>
              </a:buClr>
              <a:buSzPct val="100000"/>
              <a:buFont typeface="Calibri"/>
              <a:buNone/>
            </a:pPr>
            <a:r>
              <a:rPr lang="en-GB"/>
              <a:t>Intent,</a:t>
            </a:r>
            <a:br>
              <a:rPr lang="en-GB"/>
            </a:br>
            <a:r>
              <a:rPr lang="en-GB"/>
              <a:t>Implementation, </a:t>
            </a:r>
            <a:br>
              <a:rPr lang="en-GB"/>
            </a:br>
            <a:r>
              <a:rPr lang="en-GB"/>
              <a:t>&amp; Impact.</a:t>
            </a:r>
            <a:endParaRPr/>
          </a:p>
        </p:txBody>
      </p:sp>
      <p:sp>
        <p:nvSpPr>
          <p:cNvPr id="95" name="Google Shape;95;p14"/>
          <p:cNvSpPr txBox="1">
            <a:spLocks noGrp="1"/>
          </p:cNvSpPr>
          <p:nvPr>
            <p:ph type="subTitle" idx="1"/>
          </p:nvPr>
        </p:nvSpPr>
        <p:spPr>
          <a:xfrm>
            <a:off x="1084217" y="4050833"/>
            <a:ext cx="8189786" cy="109689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2800"/>
              <a:buNone/>
            </a:pPr>
            <a:r>
              <a:rPr lang="en-GB" sz="2800"/>
              <a:t>Subject: Science</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9"/>
        <p:cNvGrpSpPr/>
        <p:nvPr/>
      </p:nvGrpSpPr>
      <p:grpSpPr>
        <a:xfrm>
          <a:off x="0" y="0"/>
          <a:ext cx="0" cy="0"/>
          <a:chOff x="0" y="0"/>
          <a:chExt cx="0" cy="0"/>
        </a:xfrm>
      </p:grpSpPr>
      <p:sp>
        <p:nvSpPr>
          <p:cNvPr id="100" name="Google Shape;100;p15"/>
          <p:cNvSpPr txBox="1">
            <a:spLocks noGrp="1"/>
          </p:cNvSpPr>
          <p:nvPr>
            <p:ph type="body" idx="1"/>
          </p:nvPr>
        </p:nvSpPr>
        <p:spPr>
          <a:xfrm>
            <a:off x="152400" y="138545"/>
            <a:ext cx="3380509" cy="5195455"/>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lvl="0" indent="0" algn="l" rtl="0">
              <a:lnSpc>
                <a:spcPct val="90000"/>
              </a:lnSpc>
              <a:spcBef>
                <a:spcPts val="0"/>
              </a:spcBef>
              <a:spcAft>
                <a:spcPts val="0"/>
              </a:spcAft>
              <a:buClr>
                <a:schemeClr val="dk1"/>
              </a:buClr>
              <a:buSzPts val="2400"/>
              <a:buNone/>
            </a:pPr>
            <a:r>
              <a:rPr lang="en-GB" sz="2400" dirty="0"/>
              <a:t>Intent</a:t>
            </a:r>
            <a:endParaRPr dirty="0"/>
          </a:p>
          <a:p>
            <a:pPr marL="0" indent="0">
              <a:lnSpc>
                <a:spcPct val="100000"/>
              </a:lnSpc>
              <a:spcBef>
                <a:spcPts val="0"/>
              </a:spcBef>
              <a:buNone/>
            </a:pPr>
            <a:r>
              <a:rPr lang="en-GB" sz="900" b="1" dirty="0">
                <a:solidFill>
                  <a:srgbClr val="FF0000"/>
                </a:solidFill>
                <a:cs typeface="Arial" panose="020B0604020202020204" pitchFamily="34" charset="0"/>
              </a:rPr>
              <a:t>Curriculum Design  </a:t>
            </a:r>
            <a:endParaRPr lang="en-GB" sz="900" dirty="0"/>
          </a:p>
          <a:p>
            <a:pPr marL="0" indent="0">
              <a:lnSpc>
                <a:spcPct val="100000"/>
              </a:lnSpc>
              <a:spcBef>
                <a:spcPts val="0"/>
              </a:spcBef>
              <a:buNone/>
            </a:pPr>
            <a:r>
              <a:rPr lang="en-GB" sz="900" dirty="0"/>
              <a:t>At Cottage Grove our aim is to inspire our pupils to question,  investigate and learn about the natural and physical world. Scientific skills are at the heart of our curriculum and run through every unit. Children have multiple opportunities to revisit and build on these key skills and they are given the opportunity to talk about their learning and to make links to their prior knowledge and experience. At every stage, we seek to make use of our local environment and enrich the curriculum with trips and visitors. </a:t>
            </a:r>
            <a:r>
              <a:rPr lang="en-GB" sz="900"/>
              <a:t>Children will </a:t>
            </a:r>
            <a:r>
              <a:rPr lang="en-GB" sz="900" dirty="0"/>
              <a:t>also learn about important scientific figures and reflect on the impact science has one the world around us. </a:t>
            </a:r>
          </a:p>
          <a:p>
            <a:pPr marL="0" indent="0">
              <a:lnSpc>
                <a:spcPct val="100000"/>
              </a:lnSpc>
              <a:spcBef>
                <a:spcPts val="0"/>
              </a:spcBef>
              <a:buNone/>
            </a:pPr>
            <a:endParaRPr lang="en-GB" sz="900" b="1" dirty="0">
              <a:solidFill>
                <a:srgbClr val="FF0000"/>
              </a:solidFill>
              <a:cs typeface="Arial" panose="020B0604020202020204" pitchFamily="34" charset="0"/>
            </a:endParaRPr>
          </a:p>
          <a:p>
            <a:pPr marL="0" indent="0">
              <a:lnSpc>
                <a:spcPct val="100000"/>
              </a:lnSpc>
              <a:spcBef>
                <a:spcPts val="0"/>
              </a:spcBef>
              <a:buNone/>
            </a:pPr>
            <a:r>
              <a:rPr lang="en-GB" sz="900" b="1" dirty="0">
                <a:solidFill>
                  <a:srgbClr val="FF0000"/>
                </a:solidFill>
                <a:cs typeface="Arial" panose="020B0604020202020204" pitchFamily="34" charset="0"/>
              </a:rPr>
              <a:t>Sequencing  </a:t>
            </a:r>
          </a:p>
          <a:p>
            <a:pPr marL="0" indent="0">
              <a:lnSpc>
                <a:spcPct val="100000"/>
              </a:lnSpc>
              <a:spcBef>
                <a:spcPts val="0"/>
              </a:spcBef>
              <a:buNone/>
            </a:pPr>
            <a:r>
              <a:rPr lang="en-GB" sz="900" dirty="0"/>
              <a:t>Our aim is to ensure that children build a secure knowledge and understanding of each block of knowledge and concepts, which progresses as they move through the school. In line with the National Curriculum programmes of study, children will have opportunity to revisit certain key knowledge and concepts and to develop their understanding further. </a:t>
            </a:r>
          </a:p>
          <a:p>
            <a:pPr marL="0" indent="0">
              <a:lnSpc>
                <a:spcPct val="100000"/>
              </a:lnSpc>
              <a:spcBef>
                <a:spcPts val="0"/>
              </a:spcBef>
              <a:buNone/>
            </a:pPr>
            <a:endParaRPr lang="en-GB" sz="900" dirty="0"/>
          </a:p>
          <a:p>
            <a:pPr marL="0" indent="0">
              <a:lnSpc>
                <a:spcPct val="100000"/>
              </a:lnSpc>
              <a:spcBef>
                <a:spcPts val="0"/>
              </a:spcBef>
              <a:buNone/>
            </a:pPr>
            <a:r>
              <a:rPr lang="en-GB" sz="900" b="1" dirty="0">
                <a:solidFill>
                  <a:srgbClr val="FF0000"/>
                </a:solidFill>
                <a:cs typeface="Arial" panose="020B0604020202020204" pitchFamily="34" charset="0"/>
              </a:rPr>
              <a:t>Disciplinary knowledge  </a:t>
            </a:r>
          </a:p>
          <a:p>
            <a:pPr marL="0" indent="0">
              <a:lnSpc>
                <a:spcPct val="100000"/>
              </a:lnSpc>
              <a:spcBef>
                <a:spcPts val="0"/>
              </a:spcBef>
              <a:buNone/>
            </a:pPr>
            <a:r>
              <a:rPr lang="en-GB" sz="900" dirty="0"/>
              <a:t>There is clear progression of scientific skills as children move through the school, which are outlined in the skills progression document. This progression enables children become confident and effective scientists.</a:t>
            </a:r>
          </a:p>
          <a:p>
            <a:pPr marL="0" indent="0">
              <a:lnSpc>
                <a:spcPct val="100000"/>
              </a:lnSpc>
              <a:spcBef>
                <a:spcPts val="0"/>
              </a:spcBef>
              <a:buNone/>
            </a:pPr>
            <a:endParaRPr lang="en-GB" sz="900" dirty="0"/>
          </a:p>
          <a:p>
            <a:pPr marL="0" indent="0">
              <a:lnSpc>
                <a:spcPct val="100000"/>
              </a:lnSpc>
              <a:spcBef>
                <a:spcPts val="0"/>
              </a:spcBef>
              <a:buNone/>
            </a:pPr>
            <a:r>
              <a:rPr lang="en-GB" sz="900" b="1" dirty="0">
                <a:solidFill>
                  <a:srgbClr val="FF0000"/>
                </a:solidFill>
                <a:cs typeface="Arial" panose="020B0604020202020204" pitchFamily="34" charset="0"/>
              </a:rPr>
              <a:t>Broad and balanced  </a:t>
            </a:r>
          </a:p>
          <a:p>
            <a:pPr marL="0" indent="0">
              <a:lnSpc>
                <a:spcPct val="100000"/>
              </a:lnSpc>
              <a:spcBef>
                <a:spcPts val="0"/>
              </a:spcBef>
              <a:buNone/>
            </a:pPr>
            <a:r>
              <a:rPr lang="en-GB" sz="900" dirty="0"/>
              <a:t>Our science curriculum covers a broad range of important knowledge and concepts relating to biology, physics and chemistry. We provide a range of practical experiences, trips and visits to enrich our curriculum and create a sense of awe and wonder about the world around us. </a:t>
            </a:r>
            <a:endParaRPr sz="900" dirty="0"/>
          </a:p>
          <a:p>
            <a:pPr marL="0" lvl="0" indent="0" algn="just" rtl="0">
              <a:lnSpc>
                <a:spcPct val="90000"/>
              </a:lnSpc>
              <a:spcBef>
                <a:spcPts val="1000"/>
              </a:spcBef>
              <a:spcAft>
                <a:spcPts val="0"/>
              </a:spcAft>
              <a:buClr>
                <a:schemeClr val="dk1"/>
              </a:buClr>
              <a:buSzPts val="1200"/>
              <a:buNone/>
            </a:pPr>
            <a:endParaRPr sz="1200" dirty="0"/>
          </a:p>
          <a:p>
            <a:pPr marL="0" lvl="0" indent="0" algn="l" rtl="0">
              <a:lnSpc>
                <a:spcPct val="90000"/>
              </a:lnSpc>
              <a:spcBef>
                <a:spcPts val="1000"/>
              </a:spcBef>
              <a:spcAft>
                <a:spcPts val="0"/>
              </a:spcAft>
              <a:buClr>
                <a:schemeClr val="dk1"/>
              </a:buClr>
              <a:buSzPts val="1200"/>
              <a:buNone/>
            </a:pPr>
            <a:r>
              <a:rPr lang="en-GB" sz="1200" dirty="0"/>
              <a:t> </a:t>
            </a:r>
            <a:endParaRPr sz="1450" dirty="0">
              <a:solidFill>
                <a:srgbClr val="0B0C0C"/>
              </a:solidFill>
              <a:highlight>
                <a:srgbClr val="FFFFFF"/>
              </a:highlight>
              <a:latin typeface="Arial"/>
              <a:ea typeface="Arial"/>
              <a:cs typeface="Arial"/>
              <a:sym typeface="Arial"/>
            </a:endParaRPr>
          </a:p>
          <a:p>
            <a:pPr marL="0" lvl="0" indent="0" algn="l" rtl="0">
              <a:lnSpc>
                <a:spcPct val="90000"/>
              </a:lnSpc>
              <a:spcBef>
                <a:spcPts val="1000"/>
              </a:spcBef>
              <a:spcAft>
                <a:spcPts val="0"/>
              </a:spcAft>
              <a:buClr>
                <a:schemeClr val="dk1"/>
              </a:buClr>
              <a:buSzPts val="1200"/>
              <a:buNone/>
            </a:pPr>
            <a:endParaRPr sz="1200" dirty="0"/>
          </a:p>
        </p:txBody>
      </p:sp>
      <p:sp>
        <p:nvSpPr>
          <p:cNvPr id="101" name="Google Shape;101;p15"/>
          <p:cNvSpPr txBox="1"/>
          <p:nvPr/>
        </p:nvSpPr>
        <p:spPr>
          <a:xfrm>
            <a:off x="3657600" y="138545"/>
            <a:ext cx="7702061" cy="3491346"/>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Implementation</a:t>
            </a:r>
            <a:endParaRPr sz="1400" b="0" i="0" u="none" strike="noStrike" cap="none" dirty="0">
              <a:solidFill>
                <a:srgbClr val="000000"/>
              </a:solidFill>
              <a:latin typeface="Arial"/>
              <a:ea typeface="Arial"/>
              <a:cs typeface="Arial"/>
              <a:sym typeface="Arial"/>
            </a:endParaRPr>
          </a:p>
          <a:p>
            <a:pPr algn="just">
              <a:spcBef>
                <a:spcPts val="1000"/>
              </a:spcBef>
              <a:buClr>
                <a:schemeClr val="accent1"/>
              </a:buClr>
              <a:buSzPts val="960"/>
            </a:pPr>
            <a:r>
              <a:rPr lang="en-GB" sz="900" b="1" dirty="0">
                <a:solidFill>
                  <a:srgbClr val="FF0000"/>
                </a:solidFill>
                <a:latin typeface="Calibri" panose="020F0502020204030204" pitchFamily="34" charset="0"/>
                <a:cs typeface="Calibri" panose="020F0502020204030204" pitchFamily="34" charset="0"/>
              </a:rPr>
              <a:t>Teacher knowledge </a:t>
            </a:r>
            <a:r>
              <a:rPr lang="en-GB" sz="900" dirty="0">
                <a:solidFill>
                  <a:srgbClr val="3F3F3F"/>
                </a:solidFill>
                <a:latin typeface="Calibri" panose="020F0502020204030204" pitchFamily="34" charset="0"/>
                <a:ea typeface="Calibri"/>
                <a:cs typeface="Calibri" panose="020F0502020204030204" pitchFamily="34" charset="0"/>
                <a:sym typeface="Calibri"/>
              </a:rPr>
              <a:t>Our science curriculum has been designed to follow the </a:t>
            </a:r>
            <a:r>
              <a:rPr lang="en-GB" sz="900" b="0" i="0" u="none" strike="noStrike" cap="none" dirty="0">
                <a:solidFill>
                  <a:srgbClr val="3F3F3F"/>
                </a:solidFill>
                <a:latin typeface="Calibri"/>
                <a:ea typeface="Calibri"/>
                <a:cs typeface="Calibri"/>
                <a:sym typeface="Calibri"/>
              </a:rPr>
              <a:t>National Curriculum programmes of study for years 1-6; as a result, knowledge and skills are built on progressively and children are encouraged to make links to prior knowledge and experience. </a:t>
            </a:r>
            <a:r>
              <a:rPr lang="en-GB" sz="900" dirty="0">
                <a:solidFill>
                  <a:srgbClr val="3F3F3F"/>
                </a:solidFill>
                <a:latin typeface="Calibri"/>
                <a:ea typeface="Calibri"/>
                <a:cs typeface="Calibri"/>
                <a:sym typeface="Calibri"/>
              </a:rPr>
              <a:t>Teachers plan and deliver high quality science lessons; ensuring that children and staff know the key skills focus and can talk about their learning. </a:t>
            </a:r>
            <a:r>
              <a:rPr lang="en-GB" sz="900" b="0" i="0" u="none" strike="noStrike" cap="none" dirty="0">
                <a:solidFill>
                  <a:srgbClr val="3F3F3F"/>
                </a:solidFill>
                <a:latin typeface="Calibri"/>
                <a:ea typeface="Calibri"/>
                <a:cs typeface="Calibri"/>
                <a:sym typeface="Calibri"/>
              </a:rPr>
              <a:t>In Early Years, children have a wide range of hands-on opportunities to explore the natural world and talk about their observations and experiences; the learning is guided by the children’s needs and interests as well as being pre-planned to ensure children achieve a good level of development at the end of year R. </a:t>
            </a:r>
            <a:r>
              <a:rPr lang="en-GB" sz="900" dirty="0">
                <a:solidFill>
                  <a:srgbClr val="3F3F3F"/>
                </a:solidFill>
                <a:latin typeface="Calibri"/>
                <a:ea typeface="Calibri"/>
                <a:cs typeface="Calibri"/>
                <a:sym typeface="Calibri"/>
              </a:rPr>
              <a:t>The skills progression document outlines clearly where the key subject content is taught and which skills are being focused on at each point. This enables staff to refer back to knowledge and skills children have learned and consolidate and build on their prior learning. </a:t>
            </a:r>
          </a:p>
          <a:p>
            <a:pPr algn="just">
              <a:spcBef>
                <a:spcPts val="1000"/>
              </a:spcBef>
              <a:buClr>
                <a:schemeClr val="accent1"/>
              </a:buClr>
              <a:buSzPts val="960"/>
            </a:pPr>
            <a:r>
              <a:rPr lang="en-GB" sz="900" b="1" dirty="0">
                <a:solidFill>
                  <a:srgbClr val="FF0000"/>
                </a:solidFill>
                <a:latin typeface="Calibri"/>
                <a:cs typeface="Calibri"/>
                <a:sym typeface="Calibri"/>
              </a:rPr>
              <a:t>Teacher delivery  </a:t>
            </a:r>
            <a:r>
              <a:rPr lang="en-GB" sz="900" b="0" i="0" u="none" strike="noStrike" cap="none" dirty="0">
                <a:solidFill>
                  <a:srgbClr val="3F3F3F"/>
                </a:solidFill>
                <a:latin typeface="Calibri"/>
                <a:ea typeface="Calibri"/>
                <a:cs typeface="Calibri"/>
                <a:sym typeface="Calibri"/>
              </a:rPr>
              <a:t>At Cottage Grove, science from years 1 -6 is blocked and is taught within our learning journeys</a:t>
            </a:r>
            <a:r>
              <a:rPr lang="en-GB" sz="900" dirty="0">
                <a:solidFill>
                  <a:srgbClr val="3F3F3F"/>
                </a:solidFill>
                <a:latin typeface="Calibri"/>
                <a:ea typeface="Calibri"/>
                <a:cs typeface="Calibri"/>
                <a:sym typeface="Calibri"/>
              </a:rPr>
              <a:t>. Children are encouraged to make links between subjects and draw on their prior knowledge and experience. Investigations and practical experiences are vital in developing key scientific skills and inspiring children; these experiences form a key part of every unit. Whenever possible, teachers make links to the local environment and to real life examples to ensure children understand the importance and impact of science in our world. We enrich our curriculum with trips and visitors as often as can.  </a:t>
            </a:r>
            <a:endParaRPr lang="en-GB" sz="900" b="0" i="0" u="none" strike="noStrike" cap="none" dirty="0">
              <a:solidFill>
                <a:srgbClr val="3F3F3F"/>
              </a:solidFill>
              <a:latin typeface="Calibri"/>
              <a:ea typeface="Calibri"/>
              <a:cs typeface="Calibri"/>
              <a:sym typeface="Calibri"/>
            </a:endParaRPr>
          </a:p>
          <a:p>
            <a:pPr algn="just">
              <a:spcBef>
                <a:spcPts val="1000"/>
              </a:spcBef>
              <a:buClr>
                <a:schemeClr val="accent1"/>
              </a:buClr>
              <a:buSzPts val="960"/>
            </a:pPr>
            <a:r>
              <a:rPr lang="en-GB" sz="900" b="1" dirty="0">
                <a:solidFill>
                  <a:srgbClr val="FF0000"/>
                </a:solidFill>
                <a:latin typeface="Calibri" panose="020F0502020204030204" pitchFamily="34" charset="0"/>
                <a:cs typeface="Calibri" panose="020F0502020204030204" pitchFamily="34" charset="0"/>
              </a:rPr>
              <a:t>Transference of knowledge</a:t>
            </a:r>
            <a:r>
              <a:rPr lang="en-GB" sz="900" b="1" dirty="0">
                <a:solidFill>
                  <a:srgbClr val="FF0000"/>
                </a:solidFill>
                <a:cs typeface="Arial" panose="020B0604020202020204" pitchFamily="34" charset="0"/>
              </a:rPr>
              <a:t> </a:t>
            </a:r>
            <a:r>
              <a:rPr lang="en-GB" sz="900" dirty="0">
                <a:solidFill>
                  <a:srgbClr val="3F3F3F"/>
                </a:solidFill>
                <a:latin typeface="Calibri"/>
                <a:cs typeface="Calibri"/>
                <a:sym typeface="Calibri"/>
              </a:rPr>
              <a:t>The </a:t>
            </a:r>
            <a:r>
              <a:rPr lang="en-GB" sz="900" b="0" i="0" u="none" strike="noStrike" cap="none" dirty="0">
                <a:solidFill>
                  <a:srgbClr val="3F3F3F"/>
                </a:solidFill>
                <a:latin typeface="Calibri"/>
                <a:ea typeface="Calibri"/>
                <a:cs typeface="Calibri"/>
                <a:sym typeface="Calibri"/>
              </a:rPr>
              <a:t>teaching of scientific skills is an important aspect of our curriculum. We use symbols to represent the 7 key scientific skills. These are used on planning, slides and displayed in classrooms so that both children and staff can refer to them in their lessons. </a:t>
            </a:r>
            <a:r>
              <a:rPr lang="en-GB" sz="900" dirty="0">
                <a:solidFill>
                  <a:srgbClr val="3F3F3F"/>
                </a:solidFill>
                <a:latin typeface="Calibri"/>
                <a:ea typeface="Calibri"/>
                <a:cs typeface="Calibri"/>
                <a:sym typeface="Calibri"/>
              </a:rPr>
              <a:t>Each lesson begins with a retrieval task; these tasks are designed to help children recall and retain key scientific information, which may or may not be linked to the current unit being studied. Teachers help children to make links in their learning and encourage them to relate classroom experiences to the real world. </a:t>
            </a:r>
          </a:p>
          <a:p>
            <a:pPr algn="just">
              <a:spcBef>
                <a:spcPts val="1000"/>
              </a:spcBef>
              <a:buClr>
                <a:schemeClr val="accent1"/>
              </a:buClr>
              <a:buSzPts val="960"/>
            </a:pPr>
            <a:r>
              <a:rPr lang="en-GB" sz="900" b="1" dirty="0">
                <a:solidFill>
                  <a:srgbClr val="FF0000"/>
                </a:solidFill>
                <a:latin typeface="Calibri" panose="020F0502020204030204" pitchFamily="34" charset="0"/>
                <a:cs typeface="Calibri" panose="020F0502020204030204" pitchFamily="34" charset="0"/>
              </a:rPr>
              <a:t>Assessment  </a:t>
            </a:r>
            <a:r>
              <a:rPr lang="en-GB" sz="900" dirty="0">
                <a:solidFill>
                  <a:srgbClr val="3F3F3F"/>
                </a:solidFill>
                <a:latin typeface="Calibri"/>
                <a:ea typeface="Calibri"/>
                <a:cs typeface="Calibri"/>
                <a:sym typeface="Calibri"/>
              </a:rPr>
              <a:t>The children’s scientific learning is recorded in their learning journey books and, where appropriate, photos are added to Seesaw (EYFS and KS1).  Teachers use independent </a:t>
            </a:r>
            <a:r>
              <a:rPr lang="en-GB" sz="900" dirty="0" err="1">
                <a:solidFill>
                  <a:srgbClr val="3F3F3F"/>
                </a:solidFill>
                <a:latin typeface="Calibri"/>
                <a:ea typeface="Calibri"/>
                <a:cs typeface="Calibri"/>
                <a:sym typeface="Calibri"/>
              </a:rPr>
              <a:t>taks</a:t>
            </a:r>
            <a:r>
              <a:rPr lang="en-GB" sz="900" dirty="0">
                <a:solidFill>
                  <a:srgbClr val="3F3F3F"/>
                </a:solidFill>
                <a:latin typeface="Calibri"/>
                <a:ea typeface="Calibri"/>
                <a:cs typeface="Calibri"/>
                <a:sym typeface="Calibri"/>
              </a:rPr>
              <a:t>, questioning, marking and observation to formatively assess children’s scientific learning.  </a:t>
            </a:r>
            <a:endParaRPr sz="900" b="0" i="0" u="none" strike="noStrike" cap="none" dirty="0">
              <a:solidFill>
                <a:srgbClr val="3F3F3F"/>
              </a:solidFill>
              <a:latin typeface="Calibri"/>
              <a:ea typeface="Calibri"/>
              <a:cs typeface="Calibri"/>
              <a:sym typeface="Calibri"/>
            </a:endParaRPr>
          </a:p>
          <a:p>
            <a:pPr marL="0" marR="0" lvl="0" indent="0" algn="l" rtl="0">
              <a:lnSpc>
                <a:spcPct val="100000"/>
              </a:lnSpc>
              <a:spcBef>
                <a:spcPts val="1000"/>
              </a:spcBef>
              <a:spcAft>
                <a:spcPts val="0"/>
              </a:spcAft>
              <a:buClr>
                <a:schemeClr val="accent1"/>
              </a:buClr>
              <a:buSzPts val="960"/>
              <a:buFont typeface="Noto Sans Symbols"/>
              <a:buNone/>
            </a:pPr>
            <a:endParaRPr sz="1200" b="0" i="0" u="none" strike="noStrike" cap="none" dirty="0">
              <a:solidFill>
                <a:srgbClr val="3F3F3F"/>
              </a:solidFill>
              <a:latin typeface="Calibri"/>
              <a:ea typeface="Calibri"/>
              <a:cs typeface="Calibri"/>
              <a:sym typeface="Calibri"/>
            </a:endParaRPr>
          </a:p>
          <a:p>
            <a:pPr marL="0" marR="0" lvl="0" indent="0" algn="l" rtl="0">
              <a:lnSpc>
                <a:spcPct val="100000"/>
              </a:lnSpc>
              <a:spcBef>
                <a:spcPts val="1000"/>
              </a:spcBef>
              <a:spcAft>
                <a:spcPts val="0"/>
              </a:spcAft>
              <a:buClr>
                <a:schemeClr val="accent1"/>
              </a:buClr>
              <a:buSzPts val="960"/>
              <a:buFont typeface="Noto Sans Symbols"/>
              <a:buNone/>
            </a:pPr>
            <a:endParaRPr sz="1200" b="0" i="0" u="none" strike="noStrike" cap="none" dirty="0">
              <a:solidFill>
                <a:srgbClr val="3F3F3F"/>
              </a:solidFill>
              <a:latin typeface="Calibri"/>
              <a:ea typeface="Calibri"/>
              <a:cs typeface="Calibri"/>
              <a:sym typeface="Calibri"/>
            </a:endParaRPr>
          </a:p>
        </p:txBody>
      </p:sp>
      <p:sp>
        <p:nvSpPr>
          <p:cNvPr id="102" name="Google Shape;102;p15"/>
          <p:cNvSpPr txBox="1"/>
          <p:nvPr/>
        </p:nvSpPr>
        <p:spPr>
          <a:xfrm>
            <a:off x="3657600" y="3865558"/>
            <a:ext cx="8342861" cy="2549097"/>
          </a:xfrm>
          <a:prstGeom prst="rect">
            <a:avLst/>
          </a:prstGeom>
          <a:solidFill>
            <a:srgbClr val="E1EFD8"/>
          </a:solidFill>
          <a:ln w="38100" cap="flat" cmpd="sng">
            <a:solidFill>
              <a:srgbClr val="00B05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accent1"/>
              </a:buClr>
              <a:buSzPts val="1920"/>
              <a:buFont typeface="Noto Sans Symbols"/>
              <a:buNone/>
            </a:pPr>
            <a:r>
              <a:rPr lang="en-GB" sz="2400" b="0" i="0" u="none" strike="noStrike" cap="none" dirty="0">
                <a:solidFill>
                  <a:srgbClr val="3F3F3F"/>
                </a:solidFill>
                <a:latin typeface="Calibri"/>
                <a:ea typeface="Calibri"/>
                <a:cs typeface="Calibri"/>
                <a:sym typeface="Calibri"/>
              </a:rPr>
              <a:t>Impact</a:t>
            </a:r>
            <a:endParaRPr sz="1400" b="0" i="0" u="none" strike="noStrike" cap="none" dirty="0">
              <a:solidFill>
                <a:srgbClr val="000000"/>
              </a:solidFill>
              <a:latin typeface="Arial"/>
              <a:ea typeface="Arial"/>
              <a:cs typeface="Arial"/>
              <a:sym typeface="Arial"/>
            </a:endParaRPr>
          </a:p>
          <a:p>
            <a:pPr>
              <a:spcBef>
                <a:spcPts val="1000"/>
              </a:spcBef>
              <a:buClr>
                <a:schemeClr val="accent1"/>
              </a:buClr>
              <a:buSzPts val="960"/>
            </a:pPr>
            <a:r>
              <a:rPr lang="en-GB" sz="900" b="1" dirty="0">
                <a:solidFill>
                  <a:srgbClr val="FF0000"/>
                </a:solidFill>
                <a:latin typeface="Calibri" panose="020F0502020204030204" pitchFamily="34" charset="0"/>
                <a:cs typeface="Calibri" panose="020F0502020204030204" pitchFamily="34" charset="0"/>
              </a:rPr>
              <a:t>Acquire knowledge and cultural capital  </a:t>
            </a:r>
            <a:r>
              <a:rPr lang="en-GB" sz="900" b="0" i="0" u="none" strike="noStrike" cap="none" dirty="0">
                <a:solidFill>
                  <a:srgbClr val="3F3F3F"/>
                </a:solidFill>
                <a:latin typeface="Calibri"/>
                <a:ea typeface="Calibri"/>
                <a:cs typeface="Calibri"/>
                <a:sym typeface="Calibri"/>
              </a:rPr>
              <a:t>Our children enjoy science and become confident scientists who are passionate and aspirational. Through access to hands on experiences, a range of resources and quality first teaching the children gain and retain essential knowledge and skills. They are able to question, investigate and reflect on the world around them</a:t>
            </a:r>
            <a:r>
              <a:rPr lang="en-GB" sz="900" dirty="0">
                <a:solidFill>
                  <a:srgbClr val="3F3F3F"/>
                </a:solidFill>
                <a:latin typeface="Calibri"/>
                <a:ea typeface="Calibri"/>
                <a:cs typeface="Calibri"/>
                <a:sym typeface="Calibri"/>
              </a:rPr>
              <a:t> and talk about the impact science has on our day to day lives. </a:t>
            </a:r>
          </a:p>
          <a:p>
            <a:pPr>
              <a:spcBef>
                <a:spcPts val="1000"/>
              </a:spcBef>
              <a:buClr>
                <a:schemeClr val="accent1"/>
              </a:buClr>
              <a:buSzPts val="960"/>
            </a:pPr>
            <a:endParaRPr lang="en-GB" sz="900" b="0" i="0" u="none" strike="noStrike" cap="none" dirty="0">
              <a:solidFill>
                <a:srgbClr val="3F3F3F"/>
              </a:solidFill>
              <a:latin typeface="Calibri"/>
              <a:ea typeface="Calibri"/>
              <a:cs typeface="Calibri"/>
              <a:sym typeface="Calibri"/>
            </a:endParaRPr>
          </a:p>
          <a:p>
            <a:r>
              <a:rPr lang="en-GB" sz="900" b="1" dirty="0">
                <a:solidFill>
                  <a:srgbClr val="FF0000"/>
                </a:solidFill>
                <a:latin typeface="Calibri" panose="020F0502020204030204" pitchFamily="34" charset="0"/>
                <a:cs typeface="Calibri" panose="020F0502020204030204" pitchFamily="34" charset="0"/>
              </a:rPr>
              <a:t>Produce work of high quality and make progress (know more, do more and remember more)</a:t>
            </a:r>
          </a:p>
          <a:p>
            <a:r>
              <a:rPr lang="en-GB" sz="900" dirty="0">
                <a:solidFill>
                  <a:schemeClr val="tx1"/>
                </a:solidFill>
                <a:latin typeface="Calibri" panose="020F0502020204030204" pitchFamily="34" charset="0"/>
                <a:cs typeface="Calibri" panose="020F0502020204030204" pitchFamily="34" charset="0"/>
              </a:rPr>
              <a:t>Children take pride in their science learning. They are able to record their learning in a variety of ways and talk confidently about what they have done. Children make good progress form their starting points in science regardless of their background. They are able to make links across their years of science learning and are able to refer to prior learning. The curriculum supports them to become increasingly independent scientists who can apply a wide rage of key skills.  </a:t>
            </a:r>
          </a:p>
          <a:p>
            <a:endParaRPr lang="en-GB" sz="900" b="1" dirty="0">
              <a:solidFill>
                <a:srgbClr val="FF0000"/>
              </a:solidFill>
              <a:latin typeface="Calibri" panose="020F0502020204030204" pitchFamily="34" charset="0"/>
              <a:cs typeface="Calibri" panose="020F0502020204030204" pitchFamily="34" charset="0"/>
            </a:endParaRPr>
          </a:p>
          <a:p>
            <a:r>
              <a:rPr lang="en-GB" sz="900" b="1" dirty="0">
                <a:solidFill>
                  <a:srgbClr val="FF0000"/>
                </a:solidFill>
                <a:latin typeface="Calibri" panose="020F0502020204030204" pitchFamily="34" charset="0"/>
                <a:cs typeface="Calibri" panose="020F0502020204030204" pitchFamily="34" charset="0"/>
              </a:rPr>
              <a:t>Be prepared for the next stage of their education</a:t>
            </a:r>
          </a:p>
          <a:p>
            <a:r>
              <a:rPr lang="en-GB" sz="900" dirty="0">
                <a:latin typeface="Calibri" panose="020F0502020204030204" pitchFamily="34" charset="0"/>
                <a:cs typeface="Calibri" panose="020F0502020204030204" pitchFamily="34" charset="0"/>
              </a:rPr>
              <a:t>Children can make links, apply skills and understand key concepts so that they are well-equipped to access the next stage of their learning, They develop an understanding of the impact and importance of science in their lives and lives of others, which encourages them to be aspirational and want to learn more.  </a:t>
            </a:r>
          </a:p>
        </p:txBody>
      </p:sp>
      <p:pic>
        <p:nvPicPr>
          <p:cNvPr id="103" name="Google Shape;103;p15"/>
          <p:cNvPicPr preferRelativeResize="0"/>
          <p:nvPr/>
        </p:nvPicPr>
        <p:blipFill rotWithShape="1">
          <a:blip r:embed="rId3">
            <a:alphaModFix/>
          </a:blip>
          <a:srcRect/>
          <a:stretch/>
        </p:blipFill>
        <p:spPr>
          <a:xfrm>
            <a:off x="1094944" y="5527964"/>
            <a:ext cx="1565129" cy="1133838"/>
          </a:xfrm>
          <a:prstGeom prst="rect">
            <a:avLst/>
          </a:prstGeom>
          <a:noFill/>
          <a:ln>
            <a:noFill/>
          </a:ln>
        </p:spPr>
      </p:pic>
      <p:pic>
        <p:nvPicPr>
          <p:cNvPr id="104" name="Google Shape;104;p15"/>
          <p:cNvPicPr preferRelativeResize="0"/>
          <p:nvPr/>
        </p:nvPicPr>
        <p:blipFill rotWithShape="1">
          <a:blip r:embed="rId4">
            <a:alphaModFix/>
          </a:blip>
          <a:srcRect/>
          <a:stretch/>
        </p:blipFill>
        <p:spPr>
          <a:xfrm rot="5400000">
            <a:off x="10251005" y="2196538"/>
            <a:ext cx="3166532" cy="891671"/>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D192B82D3F67F41A6B94973F7549371" ma:contentTypeVersion="9" ma:contentTypeDescription="Create a new document." ma:contentTypeScope="" ma:versionID="af52ef09b702fd49c16b9548875a9b73">
  <xsd:schema xmlns:xsd="http://www.w3.org/2001/XMLSchema" xmlns:xs="http://www.w3.org/2001/XMLSchema" xmlns:p="http://schemas.microsoft.com/office/2006/metadata/properties" xmlns:ns2="805638c3-53f2-4c1f-b92b-5db1f8885a2e" targetNamespace="http://schemas.microsoft.com/office/2006/metadata/properties" ma:root="true" ma:fieldsID="84a02098b53aab8c165eee064601e428" ns2:_="">
    <xsd:import namespace="805638c3-53f2-4c1f-b92b-5db1f8885a2e"/>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05638c3-53f2-4c1f-b92b-5db1f8885a2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e88b325b-0195-4dcf-b143-343336abd763" ma:termSetId="09814cd3-568e-fe90-9814-8d621ff8fb84" ma:anchorId="fba54fb3-c3e1-fe81-a776-ca4b69148c4d" ma:open="true" ma:isKeyword="false">
      <xsd:complexType>
        <xsd:sequence>
          <xsd:element ref="pc:Terms" minOccurs="0" maxOccurs="1"/>
        </xsd:sequence>
      </xsd:complex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805638c3-53f2-4c1f-b92b-5db1f8885a2e">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17701EB-7EDB-4292-A760-D9FEA8100FE9}"/>
</file>

<file path=customXml/itemProps2.xml><?xml version="1.0" encoding="utf-8"?>
<ds:datastoreItem xmlns:ds="http://schemas.openxmlformats.org/officeDocument/2006/customXml" ds:itemID="{3BF4A2F3-B3E6-40E3-85C4-F6B374022E2A}"/>
</file>

<file path=customXml/itemProps3.xml><?xml version="1.0" encoding="utf-8"?>
<ds:datastoreItem xmlns:ds="http://schemas.openxmlformats.org/officeDocument/2006/customXml" ds:itemID="{691FB3CC-13F4-4671-B0BA-643AD8B336C8}"/>
</file>

<file path=docProps/app.xml><?xml version="1.0" encoding="utf-8"?>
<Properties xmlns="http://schemas.openxmlformats.org/officeDocument/2006/extended-properties" xmlns:vt="http://schemas.openxmlformats.org/officeDocument/2006/docPropsVTypes">
  <TotalTime>173</TotalTime>
  <Words>949</Words>
  <Application>Microsoft Office PowerPoint</Application>
  <PresentationFormat>Widescreen</PresentationFormat>
  <Paragraphs>29</Paragraphs>
  <Slides>2</Slides>
  <Notes>2</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Noto Sans Symbols</vt:lpstr>
      <vt:lpstr>Office Theme</vt:lpstr>
      <vt:lpstr>Intent, Implementation,  &amp; Impact.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Intent, Implementation,  &amp; Impact.</dc:title>
  <dc:creator>Rachel De La Rue</dc:creator>
  <cp:lastModifiedBy>Anna Stratton</cp:lastModifiedBy>
  <cp:revision>18</cp:revision>
  <dcterms:modified xsi:type="dcterms:W3CDTF">2024-06-24T19:21:46Z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0x0101007D192B82D3F67F41A6B94973F7549371</vt:lpwstr>
  </property>
  <property fmtid="{D5CDD505-2E9C-101B-9397-08002B2CF9AE}" pid="3" name="Order">
    <vt:r8>96600</vt:r8>
  </property>
  <property fmtid="{D5CDD505-2E9C-101B-9397-08002B2CF9AE}" pid="4" name="xd_ProgID">
    <vt:lpwstr/>
  </property>
  <property fmtid="{D5CDD505-2E9C-101B-9397-08002B2CF9AE}" pid="5" name="MediaServiceImageTags">
    <vt:lpwstr/>
  </property>
  <property fmtid="{D5CDD505-2E9C-101B-9397-08002B2CF9AE}" pid="6" name="MigrationSourceID">
    <vt:lpwstr>1-fG9J0X5ll-NhDYiOUhdG9zPPa3z0tHp</vt:lpwstr>
  </property>
  <property fmtid="{D5CDD505-2E9C-101B-9397-08002B2CF9AE}" pid="7" name="_SourceUrl">
    <vt:lpwstr/>
  </property>
  <property fmtid="{D5CDD505-2E9C-101B-9397-08002B2CF9AE}" pid="8" name="_SharedFileIndex">
    <vt:lpwstr/>
  </property>
  <property fmtid="{D5CDD505-2E9C-101B-9397-08002B2CF9AE}" pid="9" name="ComplianceAssetId">
    <vt:lpwstr/>
  </property>
  <property fmtid="{D5CDD505-2E9C-101B-9397-08002B2CF9AE}" pid="10" name="TemplateUrl">
    <vt:lpwstr/>
  </property>
  <property fmtid="{D5CDD505-2E9C-101B-9397-08002B2CF9AE}" pid="11" name="_ExtendedDescription">
    <vt:lpwstr/>
  </property>
  <property fmtid="{D5CDD505-2E9C-101B-9397-08002B2CF9AE}" pid="12" name="TriggerFlowInfo">
    <vt:lpwstr/>
  </property>
  <property fmtid="{D5CDD505-2E9C-101B-9397-08002B2CF9AE}" pid="13" name="xd_Signature">
    <vt:bool>false</vt:bool>
  </property>
</Properties>
</file>