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4"/>
  </p:notesMasterIdLst>
  <p:sldIdLst>
    <p:sldId id="256" r:id="rId2"/>
    <p:sldId id="257" r:id="rId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1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notesMaster" Target="notesMasters/notesMaster1.xml"/><Relationship Id="rId9"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2" name="Google Shape;9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8" name="Google Shape;9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p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6" name="Google Shape;16;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
        <p:cNvGrpSpPr/>
        <p:nvPr/>
      </p:nvGrpSpPr>
      <p:grpSpPr>
        <a:xfrm>
          <a:off x="0" y="0"/>
          <a:ext cx="0" cy="0"/>
          <a:chOff x="0" y="0"/>
          <a:chExt cx="0" cy="0"/>
        </a:xfrm>
      </p:grpSpPr>
      <p:sp>
        <p:nvSpPr>
          <p:cNvPr id="20" name="Google Shape;20;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 name="Google Shape;22;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25"/>
        <p:cNvGrpSpPr/>
        <p:nvPr/>
      </p:nvGrpSpPr>
      <p:grpSpPr>
        <a:xfrm>
          <a:off x="0" y="0"/>
          <a:ext cx="0" cy="0"/>
          <a:chOff x="0" y="0"/>
          <a:chExt cx="0" cy="0"/>
        </a:xfrm>
      </p:grpSpPr>
      <p:sp>
        <p:nvSpPr>
          <p:cNvPr id="26" name="Google Shape;26;p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pic>
        <p:nvPicPr>
          <p:cNvPr id="31" name="Google Shape;31;p4"/>
          <p:cNvPicPr preferRelativeResize="0"/>
          <p:nvPr/>
        </p:nvPicPr>
        <p:blipFill rotWithShape="1">
          <a:blip r:embed="rId2">
            <a:alphaModFix/>
          </a:blip>
          <a:srcRect/>
          <a:stretch/>
        </p:blipFill>
        <p:spPr>
          <a:xfrm>
            <a:off x="11622741" y="63126"/>
            <a:ext cx="501650" cy="501650"/>
          </a:xfrm>
          <a:prstGeom prst="rect">
            <a:avLst/>
          </a:prstGeom>
          <a:noFill/>
          <a:ln>
            <a:noFill/>
          </a:ln>
        </p:spPr>
      </p:pic>
      <p:pic>
        <p:nvPicPr>
          <p:cNvPr id="32" name="Google Shape;32;p4"/>
          <p:cNvPicPr preferRelativeResize="0"/>
          <p:nvPr/>
        </p:nvPicPr>
        <p:blipFill rotWithShape="1">
          <a:blip r:embed="rId3">
            <a:alphaModFix/>
          </a:blip>
          <a:srcRect/>
          <a:stretch/>
        </p:blipFill>
        <p:spPr>
          <a:xfrm>
            <a:off x="0" y="6293224"/>
            <a:ext cx="2280902" cy="66276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3"/>
        <p:cNvGrpSpPr/>
        <p:nvPr/>
      </p:nvGrpSpPr>
      <p:grpSpPr>
        <a:xfrm>
          <a:off x="0" y="0"/>
          <a:ext cx="0" cy="0"/>
          <a:chOff x="0" y="0"/>
          <a:chExt cx="0" cy="0"/>
        </a:xfrm>
      </p:grpSpPr>
      <p:sp>
        <p:nvSpPr>
          <p:cNvPr id="34" name="Google Shape;34;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6" name="Google Shape;36;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9"/>
        <p:cNvGrpSpPr/>
        <p:nvPr/>
      </p:nvGrpSpPr>
      <p:grpSpPr>
        <a:xfrm>
          <a:off x="0" y="0"/>
          <a:ext cx="0" cy="0"/>
          <a:chOff x="0" y="0"/>
          <a:chExt cx="0" cy="0"/>
        </a:xfrm>
      </p:grpSpPr>
      <p:sp>
        <p:nvSpPr>
          <p:cNvPr id="40" name="Google Shape;4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 name="Google Shape;43;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6"/>
        <p:cNvGrpSpPr/>
        <p:nvPr/>
      </p:nvGrpSpPr>
      <p:grpSpPr>
        <a:xfrm>
          <a:off x="0" y="0"/>
          <a:ext cx="0" cy="0"/>
          <a:chOff x="0" y="0"/>
          <a:chExt cx="0" cy="0"/>
        </a:xfrm>
      </p:grpSpPr>
      <p:sp>
        <p:nvSpPr>
          <p:cNvPr id="47" name="Google Shape;47;p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5"/>
        <p:cNvGrpSpPr/>
        <p:nvPr/>
      </p:nvGrpSpPr>
      <p:grpSpPr>
        <a:xfrm>
          <a:off x="0" y="0"/>
          <a:ext cx="0" cy="0"/>
          <a:chOff x="0" y="0"/>
          <a:chExt cx="0" cy="0"/>
        </a:xfrm>
      </p:grpSpPr>
      <p:sp>
        <p:nvSpPr>
          <p:cNvPr id="56" name="Google Shape;56;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4"/>
        <p:cNvGrpSpPr/>
        <p:nvPr/>
      </p:nvGrpSpPr>
      <p:grpSpPr>
        <a:xfrm>
          <a:off x="0" y="0"/>
          <a:ext cx="0" cy="0"/>
          <a:chOff x="0" y="0"/>
          <a:chExt cx="0" cy="0"/>
        </a:xfrm>
      </p:grpSpPr>
      <p:sp>
        <p:nvSpPr>
          <p:cNvPr id="65" name="Google Shape;65;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7" name="Google Shape;67;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8" name="Google Shape;6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1"/>
        <p:cNvGrpSpPr/>
        <p:nvPr/>
      </p:nvGrpSpPr>
      <p:grpSpPr>
        <a:xfrm>
          <a:off x="0" y="0"/>
          <a:ext cx="0" cy="0"/>
          <a:chOff x="0" y="0"/>
          <a:chExt cx="0" cy="0"/>
        </a:xfrm>
      </p:grpSpPr>
      <p:sp>
        <p:nvSpPr>
          <p:cNvPr id="72" name="Google Shape;72;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1"/>
          <p:cNvSpPr>
            <a:spLocks noGrp="1"/>
          </p:cNvSpPr>
          <p:nvPr>
            <p:ph type="pic" idx="2"/>
          </p:nvPr>
        </p:nvSpPr>
        <p:spPr>
          <a:xfrm>
            <a:off x="5183188" y="987425"/>
            <a:ext cx="6172200" cy="4873625"/>
          </a:xfrm>
          <a:prstGeom prst="rect">
            <a:avLst/>
          </a:prstGeom>
          <a:noFill/>
          <a:ln>
            <a:noFill/>
          </a:ln>
        </p:spPr>
      </p:sp>
      <p:sp>
        <p:nvSpPr>
          <p:cNvPr id="74" name="Google Shape;74;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5" name="Google Shape;75;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4"/>
        <p:cNvGrpSpPr/>
        <p:nvPr/>
      </p:nvGrpSpPr>
      <p:grpSpPr>
        <a:xfrm>
          <a:off x="0" y="0"/>
          <a:ext cx="0" cy="0"/>
          <a:chOff x="0" y="0"/>
          <a:chExt cx="0" cy="0"/>
        </a:xfrm>
      </p:grpSpPr>
      <p:sp>
        <p:nvSpPr>
          <p:cNvPr id="85" name="Google Shape;85;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7" name="Google Shape;87;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7FBF4"/>
            </a:gs>
            <a:gs pos="74000">
              <a:srgbClr val="BDDCA8"/>
            </a:gs>
            <a:gs pos="83000">
              <a:srgbClr val="BDDCA8"/>
            </a:gs>
            <a:gs pos="100000">
              <a:srgbClr val="D3E7C5"/>
            </a:gs>
          </a:gsLst>
          <a:lin ang="5400000"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pic>
        <p:nvPicPr>
          <p:cNvPr id="11" name="Google Shape;11;p1"/>
          <p:cNvPicPr preferRelativeResize="0"/>
          <p:nvPr/>
        </p:nvPicPr>
        <p:blipFill rotWithShape="1">
          <a:blip r:embed="rId14">
            <a:alphaModFix/>
          </a:blip>
          <a:srcRect/>
          <a:stretch/>
        </p:blipFill>
        <p:spPr>
          <a:xfrm>
            <a:off x="11398623" y="63126"/>
            <a:ext cx="725768" cy="725768"/>
          </a:xfrm>
          <a:prstGeom prst="rect">
            <a:avLst/>
          </a:prstGeom>
          <a:noFill/>
          <a:ln>
            <a:noFill/>
          </a:ln>
        </p:spPr>
      </p:pic>
      <p:pic>
        <p:nvPicPr>
          <p:cNvPr id="12" name="Google Shape;12;p1"/>
          <p:cNvPicPr preferRelativeResize="0"/>
          <p:nvPr/>
        </p:nvPicPr>
        <p:blipFill rotWithShape="1">
          <a:blip r:embed="rId15">
            <a:alphaModFix/>
          </a:blip>
          <a:srcRect/>
          <a:stretch/>
        </p:blipFill>
        <p:spPr>
          <a:xfrm>
            <a:off x="0" y="6293224"/>
            <a:ext cx="2280902" cy="662766"/>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1EFD8"/>
            </a:gs>
            <a:gs pos="23902">
              <a:srgbClr val="D6EACA"/>
            </a:gs>
            <a:gs pos="33000">
              <a:srgbClr val="BDDCA8"/>
            </a:gs>
            <a:gs pos="44250">
              <a:srgbClr val="BEDCAA"/>
            </a:gs>
            <a:gs pos="83000">
              <a:srgbClr val="BDDCA8"/>
            </a:gs>
            <a:gs pos="100000">
              <a:srgbClr val="D3E7C5"/>
            </a:gs>
          </a:gsLst>
          <a:lin ang="5400000" scaled="0"/>
        </a:gradFill>
        <a:effectLst/>
      </p:bgPr>
    </p:bg>
    <p:spTree>
      <p:nvGrpSpPr>
        <p:cNvPr id="1" name="Shape 93"/>
        <p:cNvGrpSpPr/>
        <p:nvPr/>
      </p:nvGrpSpPr>
      <p:grpSpPr>
        <a:xfrm>
          <a:off x="0" y="0"/>
          <a:ext cx="0" cy="0"/>
          <a:chOff x="0" y="0"/>
          <a:chExt cx="0" cy="0"/>
        </a:xfrm>
      </p:grpSpPr>
      <p:sp>
        <p:nvSpPr>
          <p:cNvPr id="94" name="Google Shape;94;p14"/>
          <p:cNvSpPr txBox="1">
            <a:spLocks noGrp="1"/>
          </p:cNvSpPr>
          <p:nvPr>
            <p:ph type="ctrTitle"/>
          </p:nvPr>
        </p:nvSpPr>
        <p:spPr>
          <a:xfrm>
            <a:off x="927463" y="1554480"/>
            <a:ext cx="8346540" cy="2496356"/>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00000"/>
              <a:buFont typeface="Calibri"/>
              <a:buNone/>
            </a:pPr>
            <a:r>
              <a:rPr lang="en-GB"/>
              <a:t>Intent,</a:t>
            </a:r>
            <a:br>
              <a:rPr lang="en-GB"/>
            </a:br>
            <a:r>
              <a:rPr lang="en-GB"/>
              <a:t>Implementation, </a:t>
            </a:r>
            <a:br>
              <a:rPr lang="en-GB"/>
            </a:br>
            <a:r>
              <a:rPr lang="en-GB"/>
              <a:t>&amp; Impact.</a:t>
            </a:r>
            <a:endParaRPr/>
          </a:p>
        </p:txBody>
      </p:sp>
      <p:sp>
        <p:nvSpPr>
          <p:cNvPr id="95" name="Google Shape;95;p14"/>
          <p:cNvSpPr txBox="1">
            <a:spLocks noGrp="1"/>
          </p:cNvSpPr>
          <p:nvPr>
            <p:ph type="subTitle" idx="1"/>
          </p:nvPr>
        </p:nvSpPr>
        <p:spPr>
          <a:xfrm>
            <a:off x="1084217" y="4050833"/>
            <a:ext cx="8189786" cy="109689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GB" sz="2800"/>
              <a:t>Subject: History </a:t>
            </a:r>
            <a:endParaRPr sz="28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5"/>
          <p:cNvSpPr txBox="1">
            <a:spLocks noGrp="1"/>
          </p:cNvSpPr>
          <p:nvPr>
            <p:ph type="body" idx="1"/>
          </p:nvPr>
        </p:nvSpPr>
        <p:spPr>
          <a:xfrm>
            <a:off x="357809" y="202475"/>
            <a:ext cx="4214864" cy="4441500"/>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1600"/>
              <a:buNone/>
            </a:pPr>
            <a:r>
              <a:rPr lang="en-GB" sz="1600" dirty="0"/>
              <a:t>Intent</a:t>
            </a:r>
            <a:endParaRPr lang="en-GB" dirty="0"/>
          </a:p>
          <a:p>
            <a:pPr marL="0" lvl="0" indent="0" algn="l" rtl="0">
              <a:lnSpc>
                <a:spcPct val="90000"/>
              </a:lnSpc>
              <a:spcBef>
                <a:spcPts val="0"/>
              </a:spcBef>
              <a:spcAft>
                <a:spcPts val="0"/>
              </a:spcAft>
              <a:buClr>
                <a:schemeClr val="dk1"/>
              </a:buClr>
              <a:buSzPts val="1600"/>
              <a:buNone/>
            </a:pPr>
            <a:r>
              <a:rPr lang="en-GB" sz="800" b="1" dirty="0">
                <a:solidFill>
                  <a:srgbClr val="FF0000"/>
                </a:solidFill>
                <a:cs typeface="Arial" panose="020B0604020202020204" pitchFamily="34" charset="0"/>
              </a:rPr>
              <a:t>Curriculum Design </a:t>
            </a:r>
          </a:p>
          <a:p>
            <a:pPr marL="0" indent="0">
              <a:lnSpc>
                <a:spcPct val="100000"/>
              </a:lnSpc>
              <a:spcBef>
                <a:spcPts val="0"/>
              </a:spcBef>
              <a:buSzPts val="1300"/>
              <a:buNone/>
            </a:pPr>
            <a:r>
              <a:rPr lang="en-GB" sz="800" dirty="0"/>
              <a:t>History surrounds us at Cottage Grove, within our local area we have a Roman fort at Portchester Castle, Southsea Castle where Henry VIII watched the Mary Rose set sail for her fateful battle, the ship of our greatest naval commander, HMS Victory, as well as the dockyard which was crucial in building and preparing our ships for the battles they would face during the Second World War. </a:t>
            </a:r>
          </a:p>
          <a:p>
            <a:pPr marL="0" indent="0">
              <a:buSzPts val="1300"/>
              <a:buNone/>
            </a:pPr>
            <a:r>
              <a:rPr lang="en-GB" sz="800" dirty="0"/>
              <a:t>Our aim at Cottage Grove is to provide the pupils with a rich understanding of their local history as well as the history of the British Isles. We follow an enquiry based curriculum where the children’s natural curiosity is fed, encouraging them to develop an understanding of the past and how it influences the present.</a:t>
            </a:r>
            <a:endParaRPr lang="en-GB" sz="800" b="1" dirty="0">
              <a:solidFill>
                <a:srgbClr val="FF0000"/>
              </a:solidFill>
              <a:cs typeface="Arial" panose="020B0604020202020204" pitchFamily="34" charset="0"/>
            </a:endParaRPr>
          </a:p>
          <a:p>
            <a:pPr marL="0" indent="0">
              <a:buSzPts val="1300"/>
              <a:buNone/>
            </a:pPr>
            <a:r>
              <a:rPr lang="en-GB" sz="800" b="1" dirty="0">
                <a:solidFill>
                  <a:srgbClr val="FF0000"/>
                </a:solidFill>
                <a:cs typeface="Arial" panose="020B0604020202020204" pitchFamily="34" charset="0"/>
              </a:rPr>
              <a:t>Sequencing</a:t>
            </a:r>
          </a:p>
          <a:p>
            <a:pPr marL="0" indent="0">
              <a:spcBef>
                <a:spcPts val="0"/>
              </a:spcBef>
              <a:buSzPts val="1300"/>
              <a:buNone/>
            </a:pPr>
            <a:r>
              <a:rPr lang="en-GB" sz="800" dirty="0"/>
              <a:t>In our history learning, we aim to develop the children’s chronological understanding allowing them to understand how different civilizations, cultures and attitudes have influenced many over the years. We also encourage the children to question the choices made in the past and whether they believe them to be right or wrong as we aim to develop our own moral understanding of the past. Our history curriculum is sequenced such that it builds upon the children’s prior knowledge with our journeys falling under the substantive knowledge areas of; society and community, exploration and invasion, power and conflict and disaster.</a:t>
            </a:r>
            <a:endParaRPr lang="en-GB" sz="800" b="1" dirty="0">
              <a:solidFill>
                <a:srgbClr val="FF0000"/>
              </a:solidFill>
              <a:cs typeface="Arial" panose="020B0604020202020204" pitchFamily="34" charset="0"/>
            </a:endParaRPr>
          </a:p>
          <a:p>
            <a:pPr marL="0" indent="0">
              <a:buSzPts val="1300"/>
              <a:buNone/>
            </a:pPr>
            <a:r>
              <a:rPr lang="en-GB" sz="800" b="1" dirty="0">
                <a:solidFill>
                  <a:srgbClr val="FF0000"/>
                </a:solidFill>
                <a:cs typeface="Arial" panose="020B0604020202020204" pitchFamily="34" charset="0"/>
              </a:rPr>
              <a:t>Disciplinary knowledge</a:t>
            </a:r>
          </a:p>
          <a:p>
            <a:pPr marL="0" indent="0">
              <a:spcBef>
                <a:spcPts val="0"/>
              </a:spcBef>
              <a:buSzPts val="1300"/>
              <a:buNone/>
            </a:pPr>
            <a:r>
              <a:rPr lang="en-GB" sz="800" dirty="0">
                <a:solidFill>
                  <a:schemeClr val="tx1"/>
                </a:solidFill>
                <a:cs typeface="Arial" panose="020B0604020202020204" pitchFamily="34" charset="0"/>
              </a:rPr>
              <a:t>In our history learning we aim for our children to </a:t>
            </a:r>
            <a:r>
              <a:rPr lang="en-GB" sz="800" b="1" dirty="0">
                <a:solidFill>
                  <a:schemeClr val="tx1"/>
                </a:solidFill>
                <a:cs typeface="Arial" panose="020B0604020202020204" pitchFamily="34" charset="0"/>
              </a:rPr>
              <a:t>BE </a:t>
            </a:r>
            <a:r>
              <a:rPr lang="en-GB" sz="800" dirty="0">
                <a:solidFill>
                  <a:schemeClr val="tx1"/>
                </a:solidFill>
                <a:cs typeface="Arial" panose="020B0604020202020204" pitchFamily="34" charset="0"/>
              </a:rPr>
              <a:t>historians by ensuring that the key skills required are at the forefront of our lessons. Through the use of key questions and correlating symbols to represent the secondary concepts of our history learning, we clearly identify the skills being taught and make reference to these throughout the sequence of lessons.</a:t>
            </a:r>
          </a:p>
          <a:p>
            <a:pPr marL="0" indent="0">
              <a:buSzPts val="1300"/>
              <a:buNone/>
            </a:pPr>
            <a:r>
              <a:rPr lang="en-GB" sz="800" b="1" dirty="0">
                <a:solidFill>
                  <a:srgbClr val="FF0000"/>
                </a:solidFill>
                <a:cs typeface="Arial" panose="020B0604020202020204" pitchFamily="34" charset="0"/>
              </a:rPr>
              <a:t>Broad and balanced</a:t>
            </a:r>
          </a:p>
          <a:p>
            <a:pPr marL="0" indent="0">
              <a:spcBef>
                <a:spcPts val="0"/>
              </a:spcBef>
              <a:buSzPts val="1300"/>
              <a:buNone/>
            </a:pPr>
            <a:r>
              <a:rPr lang="en-GB" sz="800" dirty="0">
                <a:solidFill>
                  <a:schemeClr val="tx1"/>
                </a:solidFill>
                <a:cs typeface="Arial" panose="020B0604020202020204" pitchFamily="34" charset="0"/>
              </a:rPr>
              <a:t>All children access a broad and balanced curriculum which includes first-hand experiences where available. We make use of the local area to enhance the children’s learning and to give them experiences that they would not otherwise receive. This enables them to be ready for the next stage in their education as well as equips them with the knowledge and skills for future opportunities.</a:t>
            </a:r>
          </a:p>
          <a:p>
            <a:pPr marL="0" lvl="0" indent="0" algn="l" rtl="0">
              <a:lnSpc>
                <a:spcPct val="90000"/>
              </a:lnSpc>
              <a:spcBef>
                <a:spcPts val="1000"/>
              </a:spcBef>
              <a:spcAft>
                <a:spcPts val="0"/>
              </a:spcAft>
              <a:buClr>
                <a:schemeClr val="dk1"/>
              </a:buClr>
              <a:buSzPts val="1300"/>
              <a:buNone/>
            </a:pPr>
            <a:endParaRPr sz="1300" dirty="0"/>
          </a:p>
          <a:p>
            <a:pPr marL="0" lvl="0" indent="0" algn="l" rtl="0">
              <a:lnSpc>
                <a:spcPct val="90000"/>
              </a:lnSpc>
              <a:spcBef>
                <a:spcPts val="1000"/>
              </a:spcBef>
              <a:spcAft>
                <a:spcPts val="0"/>
              </a:spcAft>
              <a:buClr>
                <a:schemeClr val="dk1"/>
              </a:buClr>
              <a:buSzPts val="1300"/>
              <a:buNone/>
            </a:pPr>
            <a:endParaRPr sz="1300" dirty="0"/>
          </a:p>
        </p:txBody>
      </p:sp>
      <p:sp>
        <p:nvSpPr>
          <p:cNvPr id="101" name="Google Shape;101;p15"/>
          <p:cNvSpPr txBox="1"/>
          <p:nvPr/>
        </p:nvSpPr>
        <p:spPr>
          <a:xfrm>
            <a:off x="4719969" y="202475"/>
            <a:ext cx="6587100" cy="4441500"/>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accent1"/>
              </a:buClr>
              <a:buSzPts val="1280"/>
              <a:buFont typeface="Noto Sans Symbols"/>
              <a:buNone/>
            </a:pPr>
            <a:r>
              <a:rPr lang="en-GB" sz="1600" b="0" i="0" u="none" strike="noStrike" cap="none" dirty="0">
                <a:solidFill>
                  <a:schemeClr val="dk1"/>
                </a:solidFill>
                <a:latin typeface="Calibri"/>
                <a:ea typeface="Calibri"/>
                <a:cs typeface="Calibri"/>
                <a:sym typeface="Calibri"/>
              </a:rPr>
              <a:t>Implementation</a:t>
            </a:r>
          </a:p>
          <a:p>
            <a:pPr>
              <a:buClr>
                <a:schemeClr val="accent1"/>
              </a:buClr>
              <a:buSzPts val="1280"/>
            </a:pPr>
            <a:r>
              <a:rPr lang="en-GB" sz="800" b="1" dirty="0">
                <a:solidFill>
                  <a:srgbClr val="FF0000"/>
                </a:solidFill>
                <a:cs typeface="Arial" panose="020B0604020202020204" pitchFamily="34" charset="0"/>
              </a:rPr>
              <a:t>Teacher knowledge</a:t>
            </a:r>
          </a:p>
          <a:p>
            <a:pPr>
              <a:buClr>
                <a:schemeClr val="accent1"/>
              </a:buClr>
              <a:buSzPts val="1280"/>
            </a:pPr>
            <a:r>
              <a:rPr lang="en-GB" sz="800" dirty="0">
                <a:solidFill>
                  <a:schemeClr val="tx1"/>
                </a:solidFill>
                <a:latin typeface="Calibri" panose="020F0502020204030204" pitchFamily="34" charset="0"/>
                <a:cs typeface="Calibri" panose="020F0502020204030204" pitchFamily="34" charset="0"/>
              </a:rPr>
              <a:t>Our history curriculum is designed to cover all aspects of the Primary National Curriculum and Early Years and Foundation Stage Curriculum. It builds upon prior substantive knowledge and links are made to ensure there is a retention of that knowledge as well as progress skills. The subject coordinator ensures that all teachers are clear in the areas of history that they are teaching and are secure in their subject knowledge through monitoring of planning. Planning shows the key question for the sessions being taught, symbols linking to the skills as well as links to prior knowledge.</a:t>
            </a:r>
          </a:p>
          <a:p>
            <a:pPr>
              <a:buClr>
                <a:schemeClr val="accent1"/>
              </a:buClr>
              <a:buSzPts val="1280"/>
            </a:pPr>
            <a:r>
              <a:rPr lang="en-GB" sz="800" b="0" i="0" u="none" strike="noStrike" cap="none" dirty="0">
                <a:solidFill>
                  <a:schemeClr val="dk1"/>
                </a:solidFill>
                <a:latin typeface="Calibri"/>
                <a:ea typeface="Calibri"/>
                <a:cs typeface="Calibri"/>
                <a:sym typeface="Calibri"/>
              </a:rPr>
              <a:t>A clear progression of skills document has being developed to show the teachers what skills need to be taught for each historical period. Using this, the children will be able do develop their historical knowledge by asking perceptive questions, thinking critically, sifting through arguments and to consider the evidence carefully. Ultimately resulting in our children becoming historians with a keen interest in learning about the past. </a:t>
            </a:r>
            <a:endParaRPr lang="en-GB" sz="800" b="0" i="0" u="none" strike="noStrike" cap="none" dirty="0">
              <a:solidFill>
                <a:srgbClr val="000000"/>
              </a:solidFill>
              <a:latin typeface="Arial"/>
              <a:ea typeface="Arial"/>
              <a:cs typeface="Arial"/>
              <a:sym typeface="Arial"/>
            </a:endParaRPr>
          </a:p>
          <a:p>
            <a:pPr>
              <a:buClr>
                <a:schemeClr val="accent1"/>
              </a:buClr>
              <a:buSzPts val="1280"/>
            </a:pPr>
            <a:endParaRPr lang="en-GB" sz="800" dirty="0">
              <a:solidFill>
                <a:schemeClr val="tx1"/>
              </a:solidFill>
              <a:latin typeface="Calibri" panose="020F0502020204030204" pitchFamily="34" charset="0"/>
              <a:cs typeface="Calibri" panose="020F0502020204030204" pitchFamily="34" charset="0"/>
            </a:endParaRPr>
          </a:p>
          <a:p>
            <a:pPr marL="0" marR="0" lvl="0" indent="0" algn="l" rtl="0">
              <a:lnSpc>
                <a:spcPct val="100000"/>
              </a:lnSpc>
              <a:spcBef>
                <a:spcPts val="0"/>
              </a:spcBef>
              <a:spcAft>
                <a:spcPts val="0"/>
              </a:spcAft>
              <a:buClr>
                <a:schemeClr val="accent1"/>
              </a:buClr>
              <a:buSzPts val="1280"/>
              <a:buFont typeface="Noto Sans Symbols"/>
              <a:buNone/>
            </a:pPr>
            <a:r>
              <a:rPr lang="en-GB" sz="800" b="1" dirty="0">
                <a:solidFill>
                  <a:srgbClr val="FF0000"/>
                </a:solidFill>
                <a:latin typeface="Calibri"/>
                <a:cs typeface="Calibri"/>
                <a:sym typeface="Calibri"/>
              </a:rPr>
              <a:t>Teacher delivery</a:t>
            </a:r>
          </a:p>
          <a:p>
            <a:pPr marL="0" marR="0" lvl="0" indent="0" algn="l" rtl="0">
              <a:lnSpc>
                <a:spcPct val="100000"/>
              </a:lnSpc>
              <a:spcBef>
                <a:spcPts val="0"/>
              </a:spcBef>
              <a:spcAft>
                <a:spcPts val="0"/>
              </a:spcAft>
              <a:buClr>
                <a:schemeClr val="accent1"/>
              </a:buClr>
              <a:buSzPts val="1280"/>
              <a:buFont typeface="Noto Sans Symbols"/>
              <a:buNone/>
            </a:pPr>
            <a:r>
              <a:rPr lang="en-GB" sz="800" b="0" i="0" u="none" strike="noStrike" cap="none" dirty="0">
                <a:solidFill>
                  <a:schemeClr val="dk1"/>
                </a:solidFill>
                <a:latin typeface="Calibri"/>
                <a:ea typeface="Calibri"/>
                <a:cs typeface="Calibri"/>
                <a:sym typeface="Calibri"/>
              </a:rPr>
              <a:t>At Cottage Grove, history is taught through our learning journeys, allowing the children to embed their historical knowledge and deepen their understanding of history. In KS1, children concentrate on changes through living memory, as well as understanding how things have changed over time. They also learn about important people and events in history. In KS2, the children look at the chronology of the era to see where the period fits. At the start of each topic, they place it on a timeline, so that they can make links to their previous learning. This will enable them to develop an understanding of chronology. Due to our rich history in the area, historical trips are encouraged to develop children’s historical knowledge as well as exposing them to their local history. Due to our children’s low starting point, we feel it is important that the children are fully immersed in the topic by providing them with resources loaned from outside agencies. This will ensure that they develop the correct historical vocabulary. </a:t>
            </a:r>
            <a:endParaRPr lang="en-GB" sz="800" b="0" i="0" u="none" strike="noStrike" cap="none" dirty="0">
              <a:solidFill>
                <a:srgbClr val="000000"/>
              </a:solidFill>
              <a:latin typeface="Arial"/>
              <a:ea typeface="Arial"/>
              <a:cs typeface="Arial"/>
              <a:sym typeface="Arial"/>
            </a:endParaRPr>
          </a:p>
          <a:p>
            <a:pPr marL="342900" marR="0" lvl="0" indent="-342900" algn="l" rtl="0">
              <a:lnSpc>
                <a:spcPct val="100000"/>
              </a:lnSpc>
              <a:spcBef>
                <a:spcPts val="1000"/>
              </a:spcBef>
              <a:spcAft>
                <a:spcPts val="0"/>
              </a:spcAft>
              <a:buClr>
                <a:schemeClr val="accent1"/>
              </a:buClr>
              <a:buSzPts val="1040"/>
              <a:buFont typeface="Noto Sans Symbols"/>
              <a:buChar char="►"/>
            </a:pPr>
            <a:r>
              <a:rPr lang="en-GB" sz="800" b="0" i="0" u="none" strike="noStrike" cap="none" dirty="0">
                <a:solidFill>
                  <a:schemeClr val="dk1"/>
                </a:solidFill>
                <a:latin typeface="Calibri"/>
                <a:ea typeface="Calibri"/>
                <a:cs typeface="Calibri"/>
                <a:sym typeface="Calibri"/>
              </a:rPr>
              <a:t>Here is a list of some of the historical trips the children have been on:  Portchester Castle (Year 1), HMS Victory (Year 2), Mary Rose Museum (Year 3), Fort Nelson (Year 3),  Butser Farm (Year 4), Fort Nelson (Year 6).</a:t>
            </a:r>
          </a:p>
          <a:p>
            <a:pPr marL="0" marR="0" lvl="0" indent="0" algn="l" rtl="0">
              <a:lnSpc>
                <a:spcPct val="100000"/>
              </a:lnSpc>
              <a:spcBef>
                <a:spcPts val="0"/>
              </a:spcBef>
              <a:spcAft>
                <a:spcPts val="0"/>
              </a:spcAft>
              <a:buClr>
                <a:schemeClr val="accent1"/>
              </a:buClr>
              <a:buSzPts val="1280"/>
              <a:buFont typeface="Noto Sans Symbols"/>
              <a:buNone/>
            </a:pPr>
            <a:r>
              <a:rPr lang="en-GB" sz="800" b="1" i="0" u="none" strike="noStrike" cap="none" dirty="0">
                <a:solidFill>
                  <a:srgbClr val="FF0000"/>
                </a:solidFill>
                <a:latin typeface="Calibri"/>
                <a:ea typeface="Arial"/>
                <a:cs typeface="Calibri"/>
                <a:sym typeface="Calibri"/>
              </a:rPr>
              <a:t>Transference of knowledge</a:t>
            </a:r>
          </a:p>
          <a:p>
            <a:pPr marL="0" marR="0" lvl="0" indent="0" algn="l" rtl="0">
              <a:lnSpc>
                <a:spcPct val="100000"/>
              </a:lnSpc>
              <a:spcBef>
                <a:spcPts val="0"/>
              </a:spcBef>
              <a:spcAft>
                <a:spcPts val="0"/>
              </a:spcAft>
              <a:buClr>
                <a:schemeClr val="accent1"/>
              </a:buClr>
              <a:buSzPts val="1280"/>
              <a:buFont typeface="Noto Sans Symbols"/>
              <a:buNone/>
            </a:pPr>
            <a:r>
              <a:rPr lang="en-GB" sz="800" dirty="0">
                <a:solidFill>
                  <a:schemeClr val="tx1"/>
                </a:solidFill>
                <a:latin typeface="Calibri"/>
                <a:cs typeface="Calibri"/>
                <a:sym typeface="Calibri"/>
              </a:rPr>
              <a:t>Six key historical skills are taught through each learning journey (chronology, evidence and interpretation, cause and consequence, change and continuity, similarity and difference and historical significance).</a:t>
            </a:r>
          </a:p>
          <a:p>
            <a:pPr>
              <a:buClr>
                <a:schemeClr val="accent1"/>
              </a:buClr>
              <a:buSzPts val="1280"/>
            </a:pPr>
            <a:r>
              <a:rPr lang="en-GB" sz="800" b="0" i="0" u="none" strike="noStrike" cap="none" dirty="0">
                <a:solidFill>
                  <a:schemeClr val="dk1"/>
                </a:solidFill>
                <a:latin typeface="Calibri"/>
                <a:ea typeface="Calibri"/>
                <a:cs typeface="Calibri"/>
                <a:sym typeface="Calibri"/>
              </a:rPr>
              <a:t>At the beginning of a topic, children identify some key questions that they will be able to answer by the end of that topic. These questions will drive the topic and ensure children are engaged in developing their understanding and are confident to answer those questions at the end of a topic. The skills are identified with a character in the Early Years moving into the use of symbols in key stages 1 and 2. This enables the children to understand that they are being historians and the  skills they are developing.</a:t>
            </a:r>
            <a:endParaRPr lang="en-GB" sz="8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accent1"/>
              </a:buClr>
              <a:buSzPts val="1280"/>
              <a:buFont typeface="Noto Sans Symbols"/>
              <a:buNone/>
            </a:pPr>
            <a:endParaRPr lang="en-GB" sz="800" dirty="0">
              <a:solidFill>
                <a:schemeClr val="tx1"/>
              </a:solidFill>
              <a:latin typeface="Calibri"/>
              <a:cs typeface="Calibri"/>
              <a:sym typeface="Calibri"/>
            </a:endParaRPr>
          </a:p>
          <a:p>
            <a:pPr marL="0" marR="0" lvl="0" indent="0" algn="l" rtl="0">
              <a:lnSpc>
                <a:spcPct val="100000"/>
              </a:lnSpc>
              <a:spcBef>
                <a:spcPts val="0"/>
              </a:spcBef>
              <a:spcAft>
                <a:spcPts val="0"/>
              </a:spcAft>
              <a:buClr>
                <a:schemeClr val="accent1"/>
              </a:buClr>
              <a:buSzPts val="1280"/>
              <a:buFont typeface="Noto Sans Symbols"/>
              <a:buNone/>
            </a:pPr>
            <a:r>
              <a:rPr lang="en-GB" sz="800" b="1" dirty="0">
                <a:solidFill>
                  <a:srgbClr val="FF0000"/>
                </a:solidFill>
                <a:latin typeface="Calibri"/>
                <a:cs typeface="Calibri"/>
                <a:sym typeface="Calibri"/>
              </a:rPr>
              <a:t>Use of assessment</a:t>
            </a:r>
          </a:p>
          <a:p>
            <a:pPr marL="0" marR="0" lvl="0" indent="0" algn="l" rtl="0">
              <a:lnSpc>
                <a:spcPct val="100000"/>
              </a:lnSpc>
              <a:spcBef>
                <a:spcPts val="0"/>
              </a:spcBef>
              <a:spcAft>
                <a:spcPts val="0"/>
              </a:spcAft>
              <a:buClr>
                <a:schemeClr val="accent1"/>
              </a:buClr>
              <a:buSzPts val="1280"/>
              <a:buFont typeface="Noto Sans Symbols"/>
              <a:buNone/>
            </a:pPr>
            <a:r>
              <a:rPr lang="en-GB" sz="800" dirty="0">
                <a:solidFill>
                  <a:schemeClr val="tx1"/>
                </a:solidFill>
                <a:latin typeface="Calibri"/>
                <a:cs typeface="Calibri"/>
                <a:sym typeface="Calibri"/>
              </a:rPr>
              <a:t>Every lesson has a key question that must be answered by the end of the session. The historical outcome is then assessed against this question. The use of formative assessment is key during lessons to ensure that adaptations are made, where necessary, to ensure that the children are able to achieve and that planning is reflective of the needs of all the learners. Assessment of key knowledge and facts is made through different outcomes and incorporates the use of drama, quizzes and fun challenges which encourage the children to be reflective on their prior learning as well as build upon it in the current learning journeys.</a:t>
            </a:r>
          </a:p>
          <a:p>
            <a:pPr marL="0" marR="0" lvl="0" indent="0" algn="l" rtl="0">
              <a:lnSpc>
                <a:spcPct val="100000"/>
              </a:lnSpc>
              <a:spcBef>
                <a:spcPts val="1000"/>
              </a:spcBef>
              <a:spcAft>
                <a:spcPts val="0"/>
              </a:spcAft>
              <a:buClr>
                <a:schemeClr val="accent1"/>
              </a:buClr>
              <a:buSzPts val="1040"/>
              <a:buFont typeface="Noto Sans Symbols"/>
              <a:buNone/>
            </a:pPr>
            <a:endParaRPr sz="1300" b="0" i="0" u="none" strike="noStrike" cap="none" dirty="0">
              <a:solidFill>
                <a:srgbClr val="3F3F3F"/>
              </a:solidFill>
              <a:latin typeface="Calibri"/>
              <a:ea typeface="Calibri"/>
              <a:cs typeface="Calibri"/>
              <a:sym typeface="Calibri"/>
            </a:endParaRPr>
          </a:p>
        </p:txBody>
      </p:sp>
      <p:sp>
        <p:nvSpPr>
          <p:cNvPr id="102" name="Google Shape;102;p15"/>
          <p:cNvSpPr txBox="1"/>
          <p:nvPr/>
        </p:nvSpPr>
        <p:spPr>
          <a:xfrm>
            <a:off x="1333984" y="4753266"/>
            <a:ext cx="10761300" cy="1653600"/>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accent1"/>
              </a:buClr>
              <a:buSzPts val="1280"/>
              <a:buFont typeface="Noto Sans Symbols"/>
              <a:buNone/>
            </a:pPr>
            <a:r>
              <a:rPr lang="en-GB" sz="1600" b="0" i="0" u="none" strike="noStrike" cap="none" dirty="0">
                <a:solidFill>
                  <a:schemeClr val="dk1"/>
                </a:solidFill>
                <a:latin typeface="Calibri"/>
                <a:ea typeface="Calibri"/>
                <a:cs typeface="Calibri"/>
                <a:sym typeface="Calibri"/>
              </a:rPr>
              <a:t>Impact</a:t>
            </a:r>
            <a:endParaRPr lang="en-GB" dirty="0">
              <a:ea typeface="Calibri"/>
            </a:endParaRPr>
          </a:p>
          <a:p>
            <a:pPr marL="0" marR="0" lvl="0" indent="0" algn="l" rtl="0">
              <a:lnSpc>
                <a:spcPct val="100000"/>
              </a:lnSpc>
              <a:spcBef>
                <a:spcPts val="0"/>
              </a:spcBef>
              <a:spcAft>
                <a:spcPts val="0"/>
              </a:spcAft>
              <a:buClr>
                <a:schemeClr val="accent1"/>
              </a:buClr>
              <a:buSzPts val="1280"/>
              <a:buFont typeface="Noto Sans Symbols"/>
              <a:buNone/>
            </a:pPr>
            <a:r>
              <a:rPr lang="en-GB" sz="800" b="1" dirty="0">
                <a:solidFill>
                  <a:srgbClr val="FF0000"/>
                </a:solidFill>
                <a:latin typeface="Calibri" panose="020F0502020204030204" pitchFamily="34" charset="0"/>
                <a:cs typeface="Calibri" panose="020F0502020204030204" pitchFamily="34" charset="0"/>
              </a:rPr>
              <a:t>Acquire knowledge and cultural capital</a:t>
            </a:r>
          </a:p>
          <a:p>
            <a:pPr marL="0" marR="0" lvl="0" indent="0" algn="l" rtl="0">
              <a:lnSpc>
                <a:spcPct val="100000"/>
              </a:lnSpc>
              <a:spcBef>
                <a:spcPts val="0"/>
              </a:spcBef>
              <a:spcAft>
                <a:spcPts val="0"/>
              </a:spcAft>
              <a:buClr>
                <a:schemeClr val="accent1"/>
              </a:buClr>
              <a:buSzPts val="1280"/>
              <a:buFont typeface="Noto Sans Symbols"/>
              <a:buNone/>
            </a:pPr>
            <a:r>
              <a:rPr lang="en-GB" sz="800" dirty="0">
                <a:solidFill>
                  <a:schemeClr val="tx1"/>
                </a:solidFill>
                <a:latin typeface="Calibri" panose="020F0502020204030204" pitchFamily="34" charset="0"/>
                <a:cs typeface="Calibri" panose="020F0502020204030204" pitchFamily="34" charset="0"/>
              </a:rPr>
              <a:t>Through our historical learning at Cottage Grove we are creating inquisitive historians who are aware of the rich historical location that they live in but who are also aware and are able to make links to these historical periods in the wider world. Through rigorous understanding of chronology the children understand events that have taken place in Portsmouth and are able to translate these to other areas of the world.</a:t>
            </a:r>
          </a:p>
          <a:p>
            <a:pPr marL="0" marR="0" lvl="0" indent="0" algn="l" rtl="0">
              <a:lnSpc>
                <a:spcPct val="100000"/>
              </a:lnSpc>
              <a:spcBef>
                <a:spcPts val="0"/>
              </a:spcBef>
              <a:spcAft>
                <a:spcPts val="0"/>
              </a:spcAft>
              <a:buClr>
                <a:schemeClr val="accent1"/>
              </a:buClr>
              <a:buSzPts val="1280"/>
              <a:buFont typeface="Noto Sans Symbols"/>
              <a:buNone/>
            </a:pPr>
            <a:endParaRPr lang="en-GB" sz="800" dirty="0">
              <a:solidFill>
                <a:schemeClr val="tx1"/>
              </a:solidFill>
              <a:latin typeface="Calibri" panose="020F0502020204030204" pitchFamily="34" charset="0"/>
              <a:cs typeface="Calibri" panose="020F0502020204030204" pitchFamily="34" charset="0"/>
            </a:endParaRPr>
          </a:p>
          <a:p>
            <a:pPr>
              <a:buClr>
                <a:schemeClr val="accent1"/>
              </a:buClr>
              <a:buSzPts val="640"/>
            </a:pPr>
            <a:r>
              <a:rPr lang="en-GB" sz="800" b="1" dirty="0">
                <a:solidFill>
                  <a:srgbClr val="FF0000"/>
                </a:solidFill>
                <a:latin typeface="Calibri"/>
                <a:ea typeface="Calibri"/>
                <a:cs typeface="Calibri"/>
                <a:sym typeface="Calibri"/>
              </a:rPr>
              <a:t>Produce work of high quality and make progress (know more, do more and remember more)</a:t>
            </a:r>
          </a:p>
          <a:p>
            <a:pPr>
              <a:buClr>
                <a:schemeClr val="accent1"/>
              </a:buClr>
              <a:buSzPts val="640"/>
            </a:pPr>
            <a:r>
              <a:rPr lang="en-GB" sz="800" dirty="0">
                <a:solidFill>
                  <a:schemeClr val="dk1"/>
                </a:solidFill>
                <a:latin typeface="Calibri"/>
                <a:ea typeface="Calibri"/>
                <a:cs typeface="Calibri"/>
                <a:sym typeface="Calibri"/>
              </a:rPr>
              <a:t>The historical outcomes from lessons, together with key historical knowledge which makes clear links to our locality and its historical significance ensures children develop a broad and balanced historical understanding, regardless of their background or starting point..</a:t>
            </a:r>
          </a:p>
          <a:p>
            <a:pPr>
              <a:buClr>
                <a:schemeClr val="accent1"/>
              </a:buClr>
              <a:buSzPts val="640"/>
            </a:pPr>
            <a:endParaRPr lang="en-GB" sz="800" b="1" dirty="0">
              <a:solidFill>
                <a:srgbClr val="FF0000"/>
              </a:solidFill>
              <a:latin typeface="Calibri"/>
              <a:ea typeface="Calibri"/>
              <a:cs typeface="Calibri"/>
              <a:sym typeface="Calibri"/>
            </a:endParaRPr>
          </a:p>
          <a:p>
            <a:pPr>
              <a:buClr>
                <a:schemeClr val="accent1"/>
              </a:buClr>
              <a:buSzPts val="640"/>
            </a:pPr>
            <a:r>
              <a:rPr lang="en-GB" sz="800" b="1" dirty="0">
                <a:solidFill>
                  <a:srgbClr val="FF0000"/>
                </a:solidFill>
                <a:latin typeface="Calibri"/>
                <a:ea typeface="Calibri"/>
                <a:cs typeface="Calibri"/>
                <a:sym typeface="Calibri"/>
              </a:rPr>
              <a:t>Be prepared for the next stage of their education</a:t>
            </a:r>
          </a:p>
          <a:p>
            <a:pPr>
              <a:buClr>
                <a:schemeClr val="accent1"/>
              </a:buClr>
              <a:buSzPts val="640"/>
            </a:pPr>
            <a:r>
              <a:rPr lang="en-GB" sz="800" dirty="0">
                <a:solidFill>
                  <a:schemeClr val="dk1"/>
                </a:solidFill>
                <a:latin typeface="Calibri"/>
                <a:ea typeface="Calibri"/>
                <a:cs typeface="Calibri"/>
                <a:sym typeface="Calibri"/>
              </a:rPr>
              <a:t>They can make substantive links with their prior learning through use of key vocabulary and thus have the key skills which will equip them for their next stage of historical learning.</a:t>
            </a:r>
            <a:endParaRPr lang="en-GB" sz="800" dirty="0"/>
          </a:p>
          <a:p>
            <a:pPr marL="0" marR="0" lvl="0" indent="0" algn="l" rtl="0">
              <a:lnSpc>
                <a:spcPct val="100000"/>
              </a:lnSpc>
              <a:spcBef>
                <a:spcPts val="1000"/>
              </a:spcBef>
              <a:spcAft>
                <a:spcPts val="0"/>
              </a:spcAft>
              <a:buClr>
                <a:schemeClr val="accent1"/>
              </a:buClr>
              <a:buSzPts val="1040"/>
              <a:buFont typeface="Noto Sans Symbols"/>
              <a:buNone/>
            </a:pPr>
            <a:endParaRPr sz="1300" b="0" i="0" u="none" strike="noStrike" cap="none" dirty="0">
              <a:solidFill>
                <a:schemeClr val="dk1"/>
              </a:solidFill>
              <a:latin typeface="Calibri"/>
              <a:ea typeface="Calibri"/>
              <a:cs typeface="Calibri"/>
              <a:sym typeface="Calibri"/>
            </a:endParaRPr>
          </a:p>
        </p:txBody>
      </p:sp>
      <p:pic>
        <p:nvPicPr>
          <p:cNvPr id="103" name="Google Shape;103;p15"/>
          <p:cNvPicPr preferRelativeResize="0"/>
          <p:nvPr/>
        </p:nvPicPr>
        <p:blipFill rotWithShape="1">
          <a:blip r:embed="rId3">
            <a:alphaModFix/>
          </a:blip>
          <a:srcRect/>
          <a:stretch/>
        </p:blipFill>
        <p:spPr>
          <a:xfrm rot="-1626341">
            <a:off x="222218" y="5110431"/>
            <a:ext cx="1043007" cy="734402"/>
          </a:xfrm>
          <a:prstGeom prst="rect">
            <a:avLst/>
          </a:prstGeom>
          <a:noFill/>
          <a:ln>
            <a:noFill/>
          </a:ln>
        </p:spPr>
      </p:pic>
      <p:pic>
        <p:nvPicPr>
          <p:cNvPr id="104" name="Google Shape;104;p15"/>
          <p:cNvPicPr preferRelativeResize="0"/>
          <p:nvPr/>
        </p:nvPicPr>
        <p:blipFill rotWithShape="1">
          <a:blip r:embed="rId4">
            <a:alphaModFix/>
          </a:blip>
          <a:srcRect/>
          <a:stretch/>
        </p:blipFill>
        <p:spPr>
          <a:xfrm rot="5400000">
            <a:off x="9606595" y="2443818"/>
            <a:ext cx="4082473" cy="894905"/>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D192B82D3F67F41A6B94973F7549371" ma:contentTypeVersion="9" ma:contentTypeDescription="Create a new document." ma:contentTypeScope="" ma:versionID="af52ef09b702fd49c16b9548875a9b73">
  <xsd:schema xmlns:xsd="http://www.w3.org/2001/XMLSchema" xmlns:xs="http://www.w3.org/2001/XMLSchema" xmlns:p="http://schemas.microsoft.com/office/2006/metadata/properties" xmlns:ns2="805638c3-53f2-4c1f-b92b-5db1f8885a2e" targetNamespace="http://schemas.microsoft.com/office/2006/metadata/properties" ma:root="true" ma:fieldsID="84a02098b53aab8c165eee064601e428" ns2:_="">
    <xsd:import namespace="805638c3-53f2-4c1f-b92b-5db1f8885a2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5638c3-53f2-4c1f-b92b-5db1f8885a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8b325b-0195-4dcf-b143-343336abd763"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05638c3-53f2-4c1f-b92b-5db1f8885a2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7A76B68-B6EE-47A3-B601-B57573958F1E}"/>
</file>

<file path=customXml/itemProps2.xml><?xml version="1.0" encoding="utf-8"?>
<ds:datastoreItem xmlns:ds="http://schemas.openxmlformats.org/officeDocument/2006/customXml" ds:itemID="{209EE817-3112-4C79-8162-7598968E8FA9}"/>
</file>

<file path=customXml/itemProps3.xml><?xml version="1.0" encoding="utf-8"?>
<ds:datastoreItem xmlns:ds="http://schemas.openxmlformats.org/officeDocument/2006/customXml" ds:itemID="{3ACBC2AF-F39E-4FB5-8288-CAE86D2BDF82}"/>
</file>

<file path=docProps/app.xml><?xml version="1.0" encoding="utf-8"?>
<Properties xmlns="http://schemas.openxmlformats.org/officeDocument/2006/extended-properties" xmlns:vt="http://schemas.openxmlformats.org/officeDocument/2006/docPropsVTypes">
  <TotalTime>614</TotalTime>
  <Words>1230</Words>
  <Application>Microsoft Office PowerPoint</Application>
  <PresentationFormat>Widescreen</PresentationFormat>
  <Paragraphs>35</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Noto Sans Symbols</vt:lpstr>
      <vt:lpstr>Office Theme</vt:lpstr>
      <vt:lpstr>Intent, Implementation,  &amp; Impact.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Intent, Implementation,  &amp; Impact.</dc:title>
  <cp:lastModifiedBy>Lee Branscombe</cp:lastModifiedBy>
  <cp:revision>12</cp:revision>
  <dcterms:modified xsi:type="dcterms:W3CDTF">2023-11-20T15:37:34Z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0x0101007D192B82D3F67F41A6B94973F7549371</vt:lpwstr>
  </property>
  <property fmtid="{D5CDD505-2E9C-101B-9397-08002B2CF9AE}" pid="3" name="Order">
    <vt:r8>96100</vt:r8>
  </property>
  <property fmtid="{D5CDD505-2E9C-101B-9397-08002B2CF9AE}" pid="4" name="xd_ProgID">
    <vt:lpwstr/>
  </property>
  <property fmtid="{D5CDD505-2E9C-101B-9397-08002B2CF9AE}" pid="5" name="MediaServiceImageTags">
    <vt:lpwstr/>
  </property>
  <property fmtid="{D5CDD505-2E9C-101B-9397-08002B2CF9AE}" pid="6" name="MigrationSourceID">
    <vt:lpwstr>1-BqejiHWuE6WKWsCMwdPdQpd-81GNR7t</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y fmtid="{D5CDD505-2E9C-101B-9397-08002B2CF9AE}" pid="13" name="xd_Signature">
    <vt:bool>false</vt:bool>
  </property>
</Properties>
</file>