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22"/>
  </p:notesMasterIdLst>
  <p:sldIdLst>
    <p:sldId id="256" r:id="rId5"/>
    <p:sldId id="257" r:id="rId6"/>
    <p:sldId id="263" r:id="rId7"/>
    <p:sldId id="260" r:id="rId8"/>
    <p:sldId id="261" r:id="rId9"/>
    <p:sldId id="258" r:id="rId10"/>
    <p:sldId id="272" r:id="rId11"/>
    <p:sldId id="271" r:id="rId12"/>
    <p:sldId id="259" r:id="rId13"/>
    <p:sldId id="264" r:id="rId14"/>
    <p:sldId id="269" r:id="rId15"/>
    <p:sldId id="266" r:id="rId16"/>
    <p:sldId id="262" r:id="rId17"/>
    <p:sldId id="268" r:id="rId18"/>
    <p:sldId id="267" r:id="rId19"/>
    <p:sldId id="270" r:id="rId20"/>
    <p:sldId id="265" r:id="rId2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E5DF3A-7FA0-4D12-912A-237E215BD986}" v="2" dt="2026-09-11T08:58:24.3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9" autoAdjust="0"/>
    <p:restoredTop sz="94660"/>
  </p:normalViewPr>
  <p:slideViewPr>
    <p:cSldViewPr snapToGrid="0">
      <p:cViewPr varScale="1">
        <p:scale>
          <a:sx n="105" d="100"/>
          <a:sy n="105" d="100"/>
        </p:scale>
        <p:origin x="79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rna Fletcher" userId="6d69b0b3-dd47-456f-a43f-d6b94672e2dc" providerId="ADAL" clId="{C8FEBB55-EEDB-4BC5-8D31-BBE96C50BE84}"/>
    <pc:docChg chg="custSel modSld">
      <pc:chgData name="Lorna Fletcher" userId="6d69b0b3-dd47-456f-a43f-d6b94672e2dc" providerId="ADAL" clId="{C8FEBB55-EEDB-4BC5-8D31-BBE96C50BE84}" dt="2026-09-09T08:43:07.131" v="780" actId="478"/>
      <pc:docMkLst>
        <pc:docMk/>
      </pc:docMkLst>
      <pc:sldChg chg="delSp modSp mod">
        <pc:chgData name="Lorna Fletcher" userId="6d69b0b3-dd47-456f-a43f-d6b94672e2dc" providerId="ADAL" clId="{C8FEBB55-EEDB-4BC5-8D31-BBE96C50BE84}" dt="2026-09-09T08:43:07.131" v="780" actId="478"/>
        <pc:sldMkLst>
          <pc:docMk/>
          <pc:sldMk cId="0" sldId="256"/>
        </pc:sldMkLst>
        <pc:spChg chg="mod">
          <ac:chgData name="Lorna Fletcher" userId="6d69b0b3-dd47-456f-a43f-d6b94672e2dc" providerId="ADAL" clId="{C8FEBB55-EEDB-4BC5-8D31-BBE96C50BE84}" dt="2026-09-09T08:41:35.042" v="779" actId="20577"/>
          <ac:spMkLst>
            <pc:docMk/>
            <pc:sldMk cId="0" sldId="256"/>
            <ac:spMk id="98" creationId="{00000000-0000-0000-0000-000000000000}"/>
          </ac:spMkLst>
        </pc:spChg>
      </pc:sldChg>
      <pc:sldChg chg="modSp mod">
        <pc:chgData name="Lorna Fletcher" userId="6d69b0b3-dd47-456f-a43f-d6b94672e2dc" providerId="ADAL" clId="{C8FEBB55-EEDB-4BC5-8D31-BBE96C50BE84}" dt="2026-09-09T08:30:16.650" v="777" actId="20577"/>
        <pc:sldMkLst>
          <pc:docMk/>
          <pc:sldMk cId="2750062049" sldId="257"/>
        </pc:sldMkLst>
        <pc:spChg chg="mod">
          <ac:chgData name="Lorna Fletcher" userId="6d69b0b3-dd47-456f-a43f-d6b94672e2dc" providerId="ADAL" clId="{C8FEBB55-EEDB-4BC5-8D31-BBE96C50BE84}" dt="2026-09-09T08:30:16.650" v="777" actId="20577"/>
          <ac:spMkLst>
            <pc:docMk/>
            <pc:sldMk cId="2750062049" sldId="257"/>
            <ac:spMk id="3" creationId="{491F57BF-9314-43CA-8F5A-D20C15D45C77}"/>
          </ac:spMkLst>
        </pc:spChg>
      </pc:sldChg>
      <pc:sldChg chg="modSp mod">
        <pc:chgData name="Lorna Fletcher" userId="6d69b0b3-dd47-456f-a43f-d6b94672e2dc" providerId="ADAL" clId="{C8FEBB55-EEDB-4BC5-8D31-BBE96C50BE84}" dt="2026-09-09T08:12:09.917" v="99" actId="20577"/>
        <pc:sldMkLst>
          <pc:docMk/>
          <pc:sldMk cId="4071992347" sldId="263"/>
        </pc:sldMkLst>
        <pc:spChg chg="mod">
          <ac:chgData name="Lorna Fletcher" userId="6d69b0b3-dd47-456f-a43f-d6b94672e2dc" providerId="ADAL" clId="{C8FEBB55-EEDB-4BC5-8D31-BBE96C50BE84}" dt="2026-09-09T08:12:09.917" v="99" actId="20577"/>
          <ac:spMkLst>
            <pc:docMk/>
            <pc:sldMk cId="4071992347" sldId="263"/>
            <ac:spMk id="3" creationId="{491F57BF-9314-43CA-8F5A-D20C15D45C77}"/>
          </ac:spMkLst>
        </pc:spChg>
        <pc:picChg chg="mod">
          <ac:chgData name="Lorna Fletcher" userId="6d69b0b3-dd47-456f-a43f-d6b94672e2dc" providerId="ADAL" clId="{C8FEBB55-EEDB-4BC5-8D31-BBE96C50BE84}" dt="2026-09-09T08:06:11.886" v="79" actId="1076"/>
          <ac:picMkLst>
            <pc:docMk/>
            <pc:sldMk cId="4071992347" sldId="263"/>
            <ac:picMk id="4" creationId="{33704ABB-76D7-4A9C-9E92-D8B76F8967AA}"/>
          </ac:picMkLst>
        </pc:picChg>
      </pc:sldChg>
      <pc:sldChg chg="modSp mod">
        <pc:chgData name="Lorna Fletcher" userId="6d69b0b3-dd47-456f-a43f-d6b94672e2dc" providerId="ADAL" clId="{C8FEBB55-EEDB-4BC5-8D31-BBE96C50BE84}" dt="2026-09-09T08:29:34.738" v="745" actId="20577"/>
        <pc:sldMkLst>
          <pc:docMk/>
          <pc:sldMk cId="2541546301" sldId="266"/>
        </pc:sldMkLst>
        <pc:spChg chg="mod">
          <ac:chgData name="Lorna Fletcher" userId="6d69b0b3-dd47-456f-a43f-d6b94672e2dc" providerId="ADAL" clId="{C8FEBB55-EEDB-4BC5-8D31-BBE96C50BE84}" dt="2026-09-09T08:29:34.738" v="745" actId="20577"/>
          <ac:spMkLst>
            <pc:docMk/>
            <pc:sldMk cId="2541546301" sldId="266"/>
            <ac:spMk id="3" creationId="{236CCA5F-5D4E-4894-8961-8DCF487176C5}"/>
          </ac:spMkLst>
        </pc:spChg>
        <pc:picChg chg="mod">
          <ac:chgData name="Lorna Fletcher" userId="6d69b0b3-dd47-456f-a43f-d6b94672e2dc" providerId="ADAL" clId="{C8FEBB55-EEDB-4BC5-8D31-BBE96C50BE84}" dt="2026-09-09T08:14:07.122" v="370" actId="1076"/>
          <ac:picMkLst>
            <pc:docMk/>
            <pc:sldMk cId="2541546301" sldId="266"/>
            <ac:picMk id="4" creationId="{F57CC5E9-41E2-4B1C-B6C4-733FB572E0C6}"/>
          </ac:picMkLst>
        </pc:picChg>
      </pc:sldChg>
      <pc:sldChg chg="modSp mod">
        <pc:chgData name="Lorna Fletcher" userId="6d69b0b3-dd47-456f-a43f-d6b94672e2dc" providerId="ADAL" clId="{C8FEBB55-EEDB-4BC5-8D31-BBE96C50BE84}" dt="2026-09-09T08:16:45.586" v="411" actId="20577"/>
        <pc:sldMkLst>
          <pc:docMk/>
          <pc:sldMk cId="2140142813" sldId="267"/>
        </pc:sldMkLst>
        <pc:spChg chg="mod">
          <ac:chgData name="Lorna Fletcher" userId="6d69b0b3-dd47-456f-a43f-d6b94672e2dc" providerId="ADAL" clId="{C8FEBB55-EEDB-4BC5-8D31-BBE96C50BE84}" dt="2026-09-09T08:16:45.586" v="411" actId="20577"/>
          <ac:spMkLst>
            <pc:docMk/>
            <pc:sldMk cId="2140142813" sldId="267"/>
            <ac:spMk id="3" creationId="{01D698E1-BF94-49C0-9DF1-F4CE3EB4B7EF}"/>
          </ac:spMkLst>
        </pc:spChg>
      </pc:sldChg>
      <pc:sldChg chg="modSp mod">
        <pc:chgData name="Lorna Fletcher" userId="6d69b0b3-dd47-456f-a43f-d6b94672e2dc" providerId="ADAL" clId="{C8FEBB55-EEDB-4BC5-8D31-BBE96C50BE84}" dt="2026-09-09T08:27:14.066" v="711" actId="20577"/>
        <pc:sldMkLst>
          <pc:docMk/>
          <pc:sldMk cId="3053900796" sldId="269"/>
        </pc:sldMkLst>
        <pc:spChg chg="mod">
          <ac:chgData name="Lorna Fletcher" userId="6d69b0b3-dd47-456f-a43f-d6b94672e2dc" providerId="ADAL" clId="{C8FEBB55-EEDB-4BC5-8D31-BBE96C50BE84}" dt="2026-09-09T08:27:14.066" v="711" actId="20577"/>
          <ac:spMkLst>
            <pc:docMk/>
            <pc:sldMk cId="3053900796" sldId="269"/>
            <ac:spMk id="2" creationId="{78903B16-D3FF-407D-B942-3365B11CE7B0}"/>
          </ac:spMkLst>
        </pc:spChg>
      </pc:sldChg>
      <pc:sldChg chg="modSp mod">
        <pc:chgData name="Lorna Fletcher" userId="6d69b0b3-dd47-456f-a43f-d6b94672e2dc" providerId="ADAL" clId="{C8FEBB55-EEDB-4BC5-8D31-BBE96C50BE84}" dt="2026-09-09T08:17:11.007" v="415" actId="20577"/>
        <pc:sldMkLst>
          <pc:docMk/>
          <pc:sldMk cId="3444033559" sldId="270"/>
        </pc:sldMkLst>
        <pc:spChg chg="mod">
          <ac:chgData name="Lorna Fletcher" userId="6d69b0b3-dd47-456f-a43f-d6b94672e2dc" providerId="ADAL" clId="{C8FEBB55-EEDB-4BC5-8D31-BBE96C50BE84}" dt="2026-09-09T08:17:11.007" v="415" actId="20577"/>
          <ac:spMkLst>
            <pc:docMk/>
            <pc:sldMk cId="3444033559" sldId="270"/>
            <ac:spMk id="2" creationId="{5CAEF182-160B-48C4-A884-B718118B19F2}"/>
          </ac:spMkLst>
        </pc:spChg>
      </pc:sldChg>
    </pc:docChg>
  </pc:docChgLst>
  <pc:docChgLst>
    <pc:chgData name="Rachel De La Rue" userId="65ab2a0c-e31d-4359-84da-0c5e77fc0add" providerId="ADAL" clId="{1AF02CBA-6290-44F1-A281-4CA173A25794}"/>
    <pc:docChg chg="addSld modSld">
      <pc:chgData name="Rachel De La Rue" userId="65ab2a0c-e31d-4359-84da-0c5e77fc0add" providerId="ADAL" clId="{1AF02CBA-6290-44F1-A281-4CA173A25794}" dt="2026-09-11T08:58:24.302" v="2"/>
      <pc:docMkLst>
        <pc:docMk/>
      </pc:docMkLst>
      <pc:sldChg chg="modSp mod">
        <pc:chgData name="Rachel De La Rue" userId="65ab2a0c-e31d-4359-84da-0c5e77fc0add" providerId="ADAL" clId="{1AF02CBA-6290-44F1-A281-4CA173A25794}" dt="2026-09-11T08:57:12.143" v="0" actId="6549"/>
        <pc:sldMkLst>
          <pc:docMk/>
          <pc:sldMk cId="2750062049" sldId="257"/>
        </pc:sldMkLst>
        <pc:spChg chg="mod">
          <ac:chgData name="Rachel De La Rue" userId="65ab2a0c-e31d-4359-84da-0c5e77fc0add" providerId="ADAL" clId="{1AF02CBA-6290-44F1-A281-4CA173A25794}" dt="2026-09-11T08:57:12.143" v="0" actId="6549"/>
          <ac:spMkLst>
            <pc:docMk/>
            <pc:sldMk cId="2750062049" sldId="257"/>
            <ac:spMk id="3" creationId="{491F57BF-9314-43CA-8F5A-D20C15D45C77}"/>
          </ac:spMkLst>
        </pc:spChg>
      </pc:sldChg>
      <pc:sldChg chg="add">
        <pc:chgData name="Rachel De La Rue" userId="65ab2a0c-e31d-4359-84da-0c5e77fc0add" providerId="ADAL" clId="{1AF02CBA-6290-44F1-A281-4CA173A25794}" dt="2026-09-11T08:58:24.302" v="2"/>
        <pc:sldMkLst>
          <pc:docMk/>
          <pc:sldMk cId="4194024596" sldId="271"/>
        </pc:sldMkLst>
      </pc:sldChg>
      <pc:sldChg chg="add">
        <pc:chgData name="Rachel De La Rue" userId="65ab2a0c-e31d-4359-84da-0c5e77fc0add" providerId="ADAL" clId="{1AF02CBA-6290-44F1-A281-4CA173A25794}" dt="2026-09-11T08:57:53.680" v="1"/>
        <pc:sldMkLst>
          <pc:docMk/>
          <pc:sldMk cId="1586413761" sldId="27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g54727a4ef1_1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 name="Google Shape;95;g54727a4ef1_1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6" name="Google Shape;96;g54727a4ef1_1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a:extLst>
            <a:ext uri="{FF2B5EF4-FFF2-40B4-BE49-F238E27FC236}">
              <a16:creationId xmlns:a16="http://schemas.microsoft.com/office/drawing/2014/main" id="{14C2423C-AB1E-4A3B-8466-B45BD6D61863}"/>
            </a:ext>
          </a:extLst>
        </p:cNvPr>
        <p:cNvGrpSpPr/>
        <p:nvPr/>
      </p:nvGrpSpPr>
      <p:grpSpPr>
        <a:xfrm>
          <a:off x="0" y="0"/>
          <a:ext cx="0" cy="0"/>
          <a:chOff x="0" y="0"/>
          <a:chExt cx="0" cy="0"/>
        </a:xfrm>
      </p:grpSpPr>
      <p:sp>
        <p:nvSpPr>
          <p:cNvPr id="108" name="Google Shape;108;p3:notes">
            <a:extLst>
              <a:ext uri="{FF2B5EF4-FFF2-40B4-BE49-F238E27FC236}">
                <a16:creationId xmlns:a16="http://schemas.microsoft.com/office/drawing/2014/main" id="{33696B15-EE0F-0EC8-90BA-04090B4252BD}"/>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indent="0"/>
            <a:r>
              <a:rPr lang="en-US"/>
              <a:t>Karri</a:t>
            </a:r>
            <a:endParaRPr/>
          </a:p>
        </p:txBody>
      </p:sp>
      <p:sp>
        <p:nvSpPr>
          <p:cNvPr id="109" name="Google Shape;109;p3:notes">
            <a:extLst>
              <a:ext uri="{FF2B5EF4-FFF2-40B4-BE49-F238E27FC236}">
                <a16:creationId xmlns:a16="http://schemas.microsoft.com/office/drawing/2014/main" id="{C47BB89A-7524-62F2-99CA-1C42D0DC0F7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4048730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a:extLst>
            <a:ext uri="{FF2B5EF4-FFF2-40B4-BE49-F238E27FC236}">
              <a16:creationId xmlns:a16="http://schemas.microsoft.com/office/drawing/2014/main" id="{512CAD06-1C63-4A6A-AA01-933FD5522024}"/>
            </a:ext>
          </a:extLst>
        </p:cNvPr>
        <p:cNvGrpSpPr/>
        <p:nvPr/>
      </p:nvGrpSpPr>
      <p:grpSpPr>
        <a:xfrm>
          <a:off x="0" y="0"/>
          <a:ext cx="0" cy="0"/>
          <a:chOff x="0" y="0"/>
          <a:chExt cx="0" cy="0"/>
        </a:xfrm>
      </p:grpSpPr>
      <p:sp>
        <p:nvSpPr>
          <p:cNvPr id="128" name="Google Shape;128;p6:notes">
            <a:extLst>
              <a:ext uri="{FF2B5EF4-FFF2-40B4-BE49-F238E27FC236}">
                <a16:creationId xmlns:a16="http://schemas.microsoft.com/office/drawing/2014/main" id="{9721A971-873B-662F-D7C0-90CC78D08C86}"/>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r>
              <a:rPr lang="en-US"/>
              <a:t>Lee</a:t>
            </a:r>
            <a:endParaRPr/>
          </a:p>
        </p:txBody>
      </p:sp>
      <p:sp>
        <p:nvSpPr>
          <p:cNvPr id="129" name="Google Shape;129;p6:notes">
            <a:extLst>
              <a:ext uri="{FF2B5EF4-FFF2-40B4-BE49-F238E27FC236}">
                <a16:creationId xmlns:a16="http://schemas.microsoft.com/office/drawing/2014/main" id="{15D2BB02-EEDC-38AC-F78B-89509DE7B1A0}"/>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txBody>
          <a:bodyPr/>
          <a:lstStyle/>
          <a:p>
            <a:endParaRPr lang="en-GB"/>
          </a:p>
        </p:txBody>
      </p:sp>
    </p:spTree>
    <p:extLst>
      <p:ext uri="{BB962C8B-B14F-4D97-AF65-F5344CB8AC3E}">
        <p14:creationId xmlns:p14="http://schemas.microsoft.com/office/powerpoint/2010/main" val="31242467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 name="Google Shape;17;p2"/>
          <p:cNvSpPr txBox="1">
            <a:spLocks noGrp="1"/>
          </p:cNvSpPr>
          <p:nvPr>
            <p:ph type="ctrTitle"/>
          </p:nvPr>
        </p:nvSpPr>
        <p:spPr>
          <a:xfrm>
            <a:off x="0" y="0"/>
            <a:ext cx="12192000" cy="6962660"/>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lt1"/>
              </a:buClr>
              <a:buSzPts val="6000"/>
              <a:buFont typeface="Calibri"/>
              <a:buNone/>
              <a:defRPr sz="6000" b="1" u="sng">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2"/>
          <p:cNvSpPr txBox="1">
            <a:spLocks noGrp="1"/>
          </p:cNvSpPr>
          <p:nvPr>
            <p:ph type="subTitle" idx="1"/>
          </p:nvPr>
        </p:nvSpPr>
        <p:spPr>
          <a:xfrm>
            <a:off x="0" y="3822129"/>
            <a:ext cx="12192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lt1"/>
              </a:buClr>
              <a:buSzPts val="3600"/>
              <a:buNone/>
              <a:defRPr sz="3600">
                <a:solidFill>
                  <a:schemeClr val="lt1"/>
                </a:solidFil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9" name="Google Shape;19;p2"/>
          <p:cNvPicPr preferRelativeResize="0"/>
          <p:nvPr/>
        </p:nvPicPr>
        <p:blipFill rotWithShape="1">
          <a:blip r:embed="rId2">
            <a:alphaModFix/>
          </a:blip>
          <a:srcRect/>
          <a:stretch/>
        </p:blipFill>
        <p:spPr>
          <a:xfrm>
            <a:off x="4943475" y="758540"/>
            <a:ext cx="2305050" cy="2305050"/>
          </a:xfrm>
          <a:prstGeom prst="rect">
            <a:avLst/>
          </a:prstGeom>
          <a:noFill/>
          <a:ln>
            <a:noFill/>
          </a:ln>
        </p:spPr>
      </p:pic>
      <p:pic>
        <p:nvPicPr>
          <p:cNvPr id="20" name="Google Shape;20;p2"/>
          <p:cNvPicPr preferRelativeResize="0"/>
          <p:nvPr/>
        </p:nvPicPr>
        <p:blipFill rotWithShape="1">
          <a:blip r:embed="rId3">
            <a:alphaModFix/>
          </a:blip>
          <a:srcRect/>
          <a:stretch/>
        </p:blipFill>
        <p:spPr>
          <a:xfrm>
            <a:off x="53237" y="6037201"/>
            <a:ext cx="12085526" cy="808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3" name="Google Shape;23;p3"/>
          <p:cNvPicPr preferRelativeResize="0"/>
          <p:nvPr/>
        </p:nvPicPr>
        <p:blipFill rotWithShape="1">
          <a:blip r:embed="rId2">
            <a:alphaModFix/>
          </a:blip>
          <a:srcRect/>
          <a:stretch/>
        </p:blipFill>
        <p:spPr>
          <a:xfrm>
            <a:off x="53237" y="6037201"/>
            <a:ext cx="12085526" cy="808799"/>
          </a:xfrm>
          <a:prstGeom prst="rect">
            <a:avLst/>
          </a:prstGeom>
          <a:noFill/>
          <a:ln>
            <a:noFill/>
          </a:ln>
        </p:spPr>
      </p:pic>
      <p:sp>
        <p:nvSpPr>
          <p:cNvPr id="24" name="Google Shape;24;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9" name="Google Shape;29;p3"/>
          <p:cNvPicPr preferRelativeResize="0"/>
          <p:nvPr/>
        </p:nvPicPr>
        <p:blipFill rotWithShape="1">
          <a:blip r:embed="rId3">
            <a:alphaModFix amt="50000"/>
          </a:blip>
          <a:srcRect/>
          <a:stretch/>
        </p:blipFill>
        <p:spPr>
          <a:xfrm>
            <a:off x="7563080" y="710141"/>
            <a:ext cx="4628920" cy="462892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0"/>
        <p:cNvGrpSpPr/>
        <p:nvPr/>
      </p:nvGrpSpPr>
      <p:grpSpPr>
        <a:xfrm>
          <a:off x="0" y="0"/>
          <a:ext cx="0" cy="0"/>
          <a:chOff x="0" y="0"/>
          <a:chExt cx="0" cy="0"/>
        </a:xfrm>
      </p:grpSpPr>
      <p:sp>
        <p:nvSpPr>
          <p:cNvPr id="31" name="Google Shape;31;p4"/>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32" name="Google Shape;32;p4"/>
          <p:cNvPicPr preferRelativeResize="0"/>
          <p:nvPr/>
        </p:nvPicPr>
        <p:blipFill rotWithShape="1">
          <a:blip r:embed="rId2">
            <a:alphaModFix/>
          </a:blip>
          <a:srcRect/>
          <a:stretch/>
        </p:blipFill>
        <p:spPr>
          <a:xfrm>
            <a:off x="53237" y="6049201"/>
            <a:ext cx="12085526" cy="808799"/>
          </a:xfrm>
          <a:prstGeom prst="rect">
            <a:avLst/>
          </a:prstGeom>
          <a:noFill/>
          <a:ln>
            <a:noFill/>
          </a:ln>
        </p:spPr>
      </p:pic>
      <p:pic>
        <p:nvPicPr>
          <p:cNvPr id="33" name="Google Shape;33;p4"/>
          <p:cNvPicPr preferRelativeResize="0"/>
          <p:nvPr/>
        </p:nvPicPr>
        <p:blipFill rotWithShape="1">
          <a:blip r:embed="rId3">
            <a:alphaModFix amt="35000"/>
          </a:blip>
          <a:srcRect/>
          <a:stretch/>
        </p:blipFill>
        <p:spPr>
          <a:xfrm>
            <a:off x="7550380" y="710636"/>
            <a:ext cx="4628920" cy="4628920"/>
          </a:xfrm>
          <a:prstGeom prst="rect">
            <a:avLst/>
          </a:prstGeom>
          <a:noFill/>
          <a:ln>
            <a:noFill/>
          </a:ln>
        </p:spPr>
      </p:pic>
      <p:sp>
        <p:nvSpPr>
          <p:cNvPr id="34" name="Google Shape;34;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sp>
        <p:nvSpPr>
          <p:cNvPr id="41" name="Google Shape;41;p5"/>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42" name="Google Shape;42;p5"/>
          <p:cNvPicPr preferRelativeResize="0"/>
          <p:nvPr/>
        </p:nvPicPr>
        <p:blipFill rotWithShape="1">
          <a:blip r:embed="rId2">
            <a:alphaModFix/>
          </a:blip>
          <a:srcRect/>
          <a:stretch/>
        </p:blipFill>
        <p:spPr>
          <a:xfrm>
            <a:off x="53237" y="6049201"/>
            <a:ext cx="12085526" cy="808799"/>
          </a:xfrm>
          <a:prstGeom prst="rect">
            <a:avLst/>
          </a:prstGeom>
          <a:noFill/>
          <a:ln>
            <a:noFill/>
          </a:ln>
        </p:spPr>
      </p:pic>
      <p:sp>
        <p:nvSpPr>
          <p:cNvPr id="43" name="Google Shape;43;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lt1"/>
              </a:buClr>
              <a:buSzPts val="5400"/>
              <a:buFont typeface="Calibri"/>
              <a:buNone/>
              <a:defRPr sz="5400" b="1">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 name="Google Shape;44;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lt1"/>
              </a:buClr>
              <a:buSzPts val="2800"/>
              <a:buNone/>
              <a:defRPr sz="2800">
                <a:solidFill>
                  <a:schemeClr val="lt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pic>
        <p:nvPicPr>
          <p:cNvPr id="45" name="Google Shape;45;p5"/>
          <p:cNvPicPr preferRelativeResize="0"/>
          <p:nvPr/>
        </p:nvPicPr>
        <p:blipFill rotWithShape="1">
          <a:blip r:embed="rId3">
            <a:alphaModFix amt="50000"/>
          </a:blip>
          <a:srcRect/>
          <a:stretch/>
        </p:blipFill>
        <p:spPr>
          <a:xfrm>
            <a:off x="7550380" y="710636"/>
            <a:ext cx="4628920" cy="462892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6"/>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48" name="Google Shape;48;p6"/>
          <p:cNvPicPr preferRelativeResize="0"/>
          <p:nvPr/>
        </p:nvPicPr>
        <p:blipFill rotWithShape="1">
          <a:blip r:embed="rId2">
            <a:alphaModFix/>
          </a:blip>
          <a:srcRect/>
          <a:stretch/>
        </p:blipFill>
        <p:spPr>
          <a:xfrm>
            <a:off x="53237" y="6049201"/>
            <a:ext cx="12085526" cy="808799"/>
          </a:xfrm>
          <a:prstGeom prst="rect">
            <a:avLst/>
          </a:prstGeom>
          <a:noFill/>
          <a:ln>
            <a:noFill/>
          </a:ln>
        </p:spPr>
      </p:pic>
      <p:pic>
        <p:nvPicPr>
          <p:cNvPr id="49" name="Google Shape;49;p6"/>
          <p:cNvPicPr preferRelativeResize="0"/>
          <p:nvPr/>
        </p:nvPicPr>
        <p:blipFill rotWithShape="1">
          <a:blip r:embed="rId3">
            <a:alphaModFix amt="35000"/>
          </a:blip>
          <a:srcRect/>
          <a:stretch/>
        </p:blipFill>
        <p:spPr>
          <a:xfrm>
            <a:off x="7550380" y="710636"/>
            <a:ext cx="4628920" cy="4628920"/>
          </a:xfrm>
          <a:prstGeom prst="rect">
            <a:avLst/>
          </a:prstGeom>
          <a:noFill/>
          <a:ln>
            <a:noFill/>
          </a:ln>
        </p:spPr>
      </p:pic>
      <p:sp>
        <p:nvSpPr>
          <p:cNvPr id="50" name="Google Shape;50;p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1">
                <a:solidFill>
                  <a:schemeClr val="lt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2" name="Google Shape;52;p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1">
                <a:solidFill>
                  <a:schemeClr val="lt1"/>
                </a:solidFill>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4" name="Google Shape;54;p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lvl="0" indent="-406400" algn="l">
              <a:lnSpc>
                <a:spcPct val="90000"/>
              </a:lnSpc>
              <a:spcBef>
                <a:spcPts val="1000"/>
              </a:spcBef>
              <a:spcAft>
                <a:spcPts val="0"/>
              </a:spcAft>
              <a:buClr>
                <a:schemeClr val="lt1"/>
              </a:buClr>
              <a:buSzPts val="2800"/>
              <a:buChar char="•"/>
              <a:defRPr>
                <a:solidFill>
                  <a:schemeClr val="lt1"/>
                </a:solidFill>
              </a:defRPr>
            </a:lvl1pPr>
            <a:lvl2pPr marL="914400" lvl="1" indent="-381000" algn="l">
              <a:lnSpc>
                <a:spcPct val="90000"/>
              </a:lnSpc>
              <a:spcBef>
                <a:spcPts val="500"/>
              </a:spcBef>
              <a:spcAft>
                <a:spcPts val="0"/>
              </a:spcAft>
              <a:buClr>
                <a:schemeClr val="lt1"/>
              </a:buClr>
              <a:buSzPts val="2400"/>
              <a:buChar char="•"/>
              <a:defRPr>
                <a:solidFill>
                  <a:schemeClr val="lt1"/>
                </a:solidFill>
              </a:defRPr>
            </a:lvl2pPr>
            <a:lvl3pPr marL="1371600" lvl="2" indent="-355600" algn="l">
              <a:lnSpc>
                <a:spcPct val="90000"/>
              </a:lnSpc>
              <a:spcBef>
                <a:spcPts val="500"/>
              </a:spcBef>
              <a:spcAft>
                <a:spcPts val="0"/>
              </a:spcAft>
              <a:buClr>
                <a:schemeClr val="lt1"/>
              </a:buClr>
              <a:buSzPts val="2000"/>
              <a:buChar char="•"/>
              <a:defRPr>
                <a:solidFill>
                  <a:schemeClr val="lt1"/>
                </a:solidFill>
              </a:defRPr>
            </a:lvl3pPr>
            <a:lvl4pPr marL="1828800" lvl="3" indent="-342900" algn="l">
              <a:lnSpc>
                <a:spcPct val="90000"/>
              </a:lnSpc>
              <a:spcBef>
                <a:spcPts val="500"/>
              </a:spcBef>
              <a:spcAft>
                <a:spcPts val="0"/>
              </a:spcAft>
              <a:buClr>
                <a:schemeClr val="lt1"/>
              </a:buClr>
              <a:buSzPts val="1800"/>
              <a:buChar char="•"/>
              <a:defRPr>
                <a:solidFill>
                  <a:schemeClr val="lt1"/>
                </a:solidFill>
              </a:defRPr>
            </a:lvl4pPr>
            <a:lvl5pPr marL="2286000" lvl="4" indent="-342900" algn="l">
              <a:lnSpc>
                <a:spcPct val="90000"/>
              </a:lnSpc>
              <a:spcBef>
                <a:spcPts val="500"/>
              </a:spcBef>
              <a:spcAft>
                <a:spcPts val="0"/>
              </a:spcAft>
              <a:buClr>
                <a:schemeClr val="lt1"/>
              </a:buClr>
              <a:buSzPts val="1800"/>
              <a:buChar char="•"/>
              <a:defRPr>
                <a:solidFill>
                  <a:schemeClr val="lt1"/>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7"/>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60" name="Google Shape;60;p7"/>
          <p:cNvPicPr preferRelativeResize="0"/>
          <p:nvPr/>
        </p:nvPicPr>
        <p:blipFill rotWithShape="1">
          <a:blip r:embed="rId2">
            <a:alphaModFix amt="50000"/>
          </a:blip>
          <a:srcRect/>
          <a:stretch/>
        </p:blipFill>
        <p:spPr>
          <a:xfrm>
            <a:off x="7563080" y="710141"/>
            <a:ext cx="4628920" cy="4628920"/>
          </a:xfrm>
          <a:prstGeom prst="rect">
            <a:avLst/>
          </a:prstGeom>
          <a:noFill/>
          <a:ln>
            <a:noFill/>
          </a:ln>
        </p:spPr>
      </p:pic>
      <p:pic>
        <p:nvPicPr>
          <p:cNvPr id="61" name="Google Shape;61;p7"/>
          <p:cNvPicPr preferRelativeResize="0"/>
          <p:nvPr/>
        </p:nvPicPr>
        <p:blipFill rotWithShape="1">
          <a:blip r:embed="rId3">
            <a:alphaModFix/>
          </a:blip>
          <a:srcRect/>
          <a:stretch/>
        </p:blipFill>
        <p:spPr>
          <a:xfrm>
            <a:off x="53237" y="6049202"/>
            <a:ext cx="12085526" cy="808799"/>
          </a:xfrm>
          <a:prstGeom prst="rect">
            <a:avLst/>
          </a:prstGeom>
          <a:noFill/>
          <a:ln>
            <a:noFill/>
          </a:ln>
        </p:spPr>
      </p:pic>
      <p:sp>
        <p:nvSpPr>
          <p:cNvPr id="62" name="Google Shape;6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lt1"/>
              </a:buClr>
              <a:buSzPts val="4400"/>
              <a:buFont typeface="Calibri"/>
              <a:buNone/>
              <a:defRPr b="1">
                <a:solidFill>
                  <a:schemeClr val="lt1"/>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3"/>
        <p:cNvGrpSpPr/>
        <p:nvPr/>
      </p:nvGrpSpPr>
      <p:grpSpPr>
        <a:xfrm>
          <a:off x="0" y="0"/>
          <a:ext cx="0" cy="0"/>
          <a:chOff x="0" y="0"/>
          <a:chExt cx="0" cy="0"/>
        </a:xfrm>
      </p:grpSpPr>
      <p:sp>
        <p:nvSpPr>
          <p:cNvPr id="64" name="Google Shape;64;p8"/>
          <p:cNvSpPr/>
          <p:nvPr/>
        </p:nvSpPr>
        <p:spPr>
          <a:xfrm>
            <a:off x="0" y="0"/>
            <a:ext cx="12192000" cy="6049203"/>
          </a:xfrm>
          <a:prstGeom prst="rect">
            <a:avLst/>
          </a:prstGeom>
          <a:solidFill>
            <a:srgbClr val="51B159"/>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65" name="Google Shape;65;p8"/>
          <p:cNvPicPr preferRelativeResize="0"/>
          <p:nvPr/>
        </p:nvPicPr>
        <p:blipFill rotWithShape="1">
          <a:blip r:embed="rId2">
            <a:alphaModFix/>
          </a:blip>
          <a:srcRect/>
          <a:stretch/>
        </p:blipFill>
        <p:spPr>
          <a:xfrm>
            <a:off x="53237" y="6049202"/>
            <a:ext cx="12085526" cy="808799"/>
          </a:xfrm>
          <a:prstGeom prst="rect">
            <a:avLst/>
          </a:prstGeom>
          <a:noFill/>
          <a:ln>
            <a:noFill/>
          </a:ln>
        </p:spPr>
      </p:pic>
      <p:pic>
        <p:nvPicPr>
          <p:cNvPr id="66" name="Google Shape;66;p8"/>
          <p:cNvPicPr preferRelativeResize="0"/>
          <p:nvPr/>
        </p:nvPicPr>
        <p:blipFill rotWithShape="1">
          <a:blip r:embed="rId3">
            <a:alphaModFix amt="50000"/>
          </a:blip>
          <a:srcRect/>
          <a:stretch/>
        </p:blipFill>
        <p:spPr>
          <a:xfrm>
            <a:off x="7563080" y="710141"/>
            <a:ext cx="4628920" cy="462892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7"/>
        <p:cNvGrpSpPr/>
        <p:nvPr/>
      </p:nvGrpSpPr>
      <p:grpSpPr>
        <a:xfrm>
          <a:off x="0" y="0"/>
          <a:ext cx="0" cy="0"/>
          <a:chOff x="0" y="0"/>
          <a:chExt cx="0" cy="0"/>
        </a:xfrm>
      </p:grpSpPr>
      <p:sp>
        <p:nvSpPr>
          <p:cNvPr id="68" name="Google Shape;68;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0" name="Google Shape;70;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1" name="Google Shape;7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4"/>
        <p:cNvGrpSpPr/>
        <p:nvPr/>
      </p:nvGrpSpPr>
      <p:grpSpPr>
        <a:xfrm>
          <a:off x="0" y="0"/>
          <a:ext cx="0" cy="0"/>
          <a:chOff x="0" y="0"/>
          <a:chExt cx="0" cy="0"/>
        </a:xfrm>
      </p:grpSpPr>
      <p:sp>
        <p:nvSpPr>
          <p:cNvPr id="75" name="Google Shape;75;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0"/>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77" name="Google Shape;77;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8" name="Google Shape;7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7"/>
        <p:cNvGrpSpPr/>
        <p:nvPr/>
      </p:nvGrpSpPr>
      <p:grpSpPr>
        <a:xfrm>
          <a:off x="0" y="0"/>
          <a:ext cx="0" cy="0"/>
          <a:chOff x="0" y="0"/>
          <a:chExt cx="0" cy="0"/>
        </a:xfrm>
      </p:grpSpPr>
      <p:sp>
        <p:nvSpPr>
          <p:cNvPr id="88" name="Google Shape;88;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www.portsmouth.gov.uk/services/schools-and-learning/schools/admissions/apply-to-move-to-secondary-school/hints-and-tips-for-secondary-transfer/" TargetMode="External"/><Relationship Id="rId2" Type="http://schemas.openxmlformats.org/officeDocument/2006/relationships/hyperlink" Target="https://www.portsmouth.gov.uk/services/schools-and-learning/schools/admissions/apply-to-move-to-secondary-school/"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3"/>
          <p:cNvSpPr txBox="1">
            <a:spLocks noGrp="1"/>
          </p:cNvSpPr>
          <p:nvPr>
            <p:ph type="ctrTitle"/>
          </p:nvPr>
        </p:nvSpPr>
        <p:spPr>
          <a:xfrm>
            <a:off x="0" y="4004441"/>
            <a:ext cx="12192000" cy="1261241"/>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None/>
            </a:pPr>
            <a:r>
              <a:rPr lang="en-GB" u="none" dirty="0"/>
              <a:t>Introduction to Year 6</a:t>
            </a:r>
            <a:br>
              <a:rPr lang="en-GB" u="none" dirty="0"/>
            </a:br>
            <a:br>
              <a:rPr lang="en-GB" u="none" dirty="0"/>
            </a:br>
            <a:r>
              <a:rPr lang="en-GB" u="none" dirty="0"/>
              <a:t>September 2027</a:t>
            </a:r>
            <a:endParaRPr u="none" dirty="0"/>
          </a:p>
        </p:txBody>
      </p:sp>
      <p:pic>
        <p:nvPicPr>
          <p:cNvPr id="5" name="Picture 4">
            <a:extLst>
              <a:ext uri="{FF2B5EF4-FFF2-40B4-BE49-F238E27FC236}">
                <a16:creationId xmlns:a16="http://schemas.microsoft.com/office/drawing/2014/main" id="{147C9E2B-A789-4BAA-8F21-FB3AB03663E0}"/>
              </a:ext>
            </a:extLst>
          </p:cNvPr>
          <p:cNvPicPr>
            <a:picLocks noChangeAspect="1"/>
          </p:cNvPicPr>
          <p:nvPr/>
        </p:nvPicPr>
        <p:blipFill>
          <a:blip r:embed="rId3"/>
          <a:stretch>
            <a:fillRect/>
          </a:stretch>
        </p:blipFill>
        <p:spPr>
          <a:xfrm>
            <a:off x="4640317" y="190121"/>
            <a:ext cx="2911366" cy="30365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Meet the Team</a:t>
            </a:r>
          </a:p>
        </p:txBody>
      </p:sp>
      <p:sp>
        <p:nvSpPr>
          <p:cNvPr id="3" name="TextBox 2">
            <a:extLst>
              <a:ext uri="{FF2B5EF4-FFF2-40B4-BE49-F238E27FC236}">
                <a16:creationId xmlns:a16="http://schemas.microsoft.com/office/drawing/2014/main" id="{491F57BF-9314-43CA-8F5A-D20C15D45C77}"/>
              </a:ext>
            </a:extLst>
          </p:cNvPr>
          <p:cNvSpPr txBox="1"/>
          <p:nvPr/>
        </p:nvSpPr>
        <p:spPr>
          <a:xfrm>
            <a:off x="147145" y="767255"/>
            <a:ext cx="7451834" cy="3477875"/>
          </a:xfrm>
          <a:prstGeom prst="rect">
            <a:avLst/>
          </a:prstGeom>
          <a:noFill/>
        </p:spPr>
        <p:txBody>
          <a:bodyPr wrap="square" rtlCol="0">
            <a:spAutoFit/>
          </a:bodyPr>
          <a:lstStyle/>
          <a:p>
            <a:r>
              <a:rPr lang="en-GB" sz="2000" b="1" dirty="0"/>
              <a:t>Phase Leader</a:t>
            </a:r>
            <a:r>
              <a:rPr lang="en-GB" sz="2000" dirty="0"/>
              <a:t>: Rachel De La Rue</a:t>
            </a:r>
          </a:p>
          <a:p>
            <a:endParaRPr lang="en-GB" sz="2000" dirty="0"/>
          </a:p>
          <a:p>
            <a:r>
              <a:rPr lang="en-GB" sz="2000" b="1" u="sng" dirty="0"/>
              <a:t>Year 6</a:t>
            </a:r>
          </a:p>
          <a:p>
            <a:endParaRPr lang="en-GB" sz="2000" dirty="0"/>
          </a:p>
          <a:p>
            <a:r>
              <a:rPr lang="en-GB" sz="2000" b="1" dirty="0"/>
              <a:t>Teachers</a:t>
            </a:r>
            <a:r>
              <a:rPr lang="en-GB" sz="2000" dirty="0"/>
              <a:t>: </a:t>
            </a:r>
          </a:p>
          <a:p>
            <a:pPr marL="342900" indent="-342900">
              <a:buFont typeface="Arial" panose="020B0604020202020204" pitchFamily="34" charset="0"/>
              <a:buChar char="•"/>
            </a:pPr>
            <a:r>
              <a:rPr lang="en-GB" sz="2000" dirty="0"/>
              <a:t>Lorna Fletcher – 6F Falcons</a:t>
            </a:r>
          </a:p>
          <a:p>
            <a:pPr marL="342900" indent="-342900">
              <a:buFont typeface="Arial" panose="020B0604020202020204" pitchFamily="34" charset="0"/>
              <a:buChar char="•"/>
            </a:pPr>
            <a:r>
              <a:rPr lang="en-GB" sz="2000" dirty="0"/>
              <a:t>Rosie Cooper(Mon, Tues, Wed) and Amina Khanum (Thurs, Fri) – 6R Phoenix</a:t>
            </a:r>
          </a:p>
          <a:p>
            <a:endParaRPr lang="en-GB" sz="2000" b="1" dirty="0"/>
          </a:p>
          <a:p>
            <a:r>
              <a:rPr lang="en-GB" sz="2000" b="1" dirty="0"/>
              <a:t>LSAs</a:t>
            </a:r>
            <a:r>
              <a:rPr lang="en-GB" sz="2000" dirty="0"/>
              <a:t>: Cath Preston, Kate Raw, Nasrein Eltayeb</a:t>
            </a:r>
          </a:p>
          <a:p>
            <a:endParaRPr lang="en-GB" sz="2000" dirty="0"/>
          </a:p>
        </p:txBody>
      </p:sp>
    </p:spTree>
    <p:extLst>
      <p:ext uri="{BB962C8B-B14F-4D97-AF65-F5344CB8AC3E}">
        <p14:creationId xmlns:p14="http://schemas.microsoft.com/office/powerpoint/2010/main" val="2750062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Key Information</a:t>
            </a:r>
          </a:p>
        </p:txBody>
      </p:sp>
      <p:sp>
        <p:nvSpPr>
          <p:cNvPr id="3" name="TextBox 2">
            <a:extLst>
              <a:ext uri="{FF2B5EF4-FFF2-40B4-BE49-F238E27FC236}">
                <a16:creationId xmlns:a16="http://schemas.microsoft.com/office/drawing/2014/main" id="{491F57BF-9314-43CA-8F5A-D20C15D45C77}"/>
              </a:ext>
            </a:extLst>
          </p:cNvPr>
          <p:cNvSpPr txBox="1"/>
          <p:nvPr/>
        </p:nvSpPr>
        <p:spPr>
          <a:xfrm>
            <a:off x="141890" y="584775"/>
            <a:ext cx="11908221" cy="5020862"/>
          </a:xfrm>
          <a:prstGeom prst="rect">
            <a:avLst/>
          </a:prstGeom>
          <a:solidFill>
            <a:schemeClr val="bg1"/>
          </a:solidFill>
          <a:ln w="6350">
            <a:solidFill>
              <a:schemeClr val="tx1"/>
            </a:solidFill>
          </a:ln>
        </p:spPr>
        <p:txBody>
          <a:bodyPr wrap="square" rtlCol="0">
            <a:spAutoFit/>
          </a:bodyPr>
          <a:lstStyle/>
          <a:p>
            <a:pPr algn="ctr"/>
            <a:r>
              <a:rPr lang="en-GB" sz="1600" b="1" dirty="0"/>
              <a:t>PE DAY</a:t>
            </a:r>
          </a:p>
          <a:p>
            <a:pPr algn="ctr"/>
            <a:r>
              <a:rPr lang="en-GB" sz="1600" dirty="0"/>
              <a:t>Our PE day is </a:t>
            </a:r>
            <a:r>
              <a:rPr lang="en-GB" sz="1600" b="1" dirty="0"/>
              <a:t>Wednesday </a:t>
            </a:r>
            <a:r>
              <a:rPr lang="en-GB" sz="1600" dirty="0"/>
              <a:t>PPA weeks and </a:t>
            </a:r>
            <a:r>
              <a:rPr lang="en-GB" sz="1600" b="1" dirty="0"/>
              <a:t>Monday </a:t>
            </a:r>
            <a:r>
              <a:rPr lang="en-GB" sz="1600" dirty="0"/>
              <a:t>and </a:t>
            </a:r>
            <a:r>
              <a:rPr lang="en-GB" sz="1600" b="1" dirty="0"/>
              <a:t>Wednesday</a:t>
            </a:r>
            <a:r>
              <a:rPr lang="en-GB" sz="1600" dirty="0"/>
              <a:t> alternately</a:t>
            </a:r>
            <a:r>
              <a:rPr lang="en-GB" sz="1600" b="1" dirty="0"/>
              <a:t>.</a:t>
            </a:r>
            <a:r>
              <a:rPr lang="en-GB" sz="1600" dirty="0"/>
              <a:t> </a:t>
            </a:r>
            <a:endParaRPr lang="en-GB" sz="1600" b="1" dirty="0"/>
          </a:p>
          <a:p>
            <a:pPr algn="ctr"/>
            <a:endParaRPr lang="en-GB" sz="1600" b="1" dirty="0"/>
          </a:p>
          <a:p>
            <a:pPr algn="ctr"/>
            <a:r>
              <a:rPr lang="en-GB" sz="1600" b="1" dirty="0"/>
              <a:t>LIBRARY</a:t>
            </a:r>
          </a:p>
          <a:p>
            <a:pPr algn="ctr"/>
            <a:r>
              <a:rPr lang="en-GB" sz="1600" dirty="0"/>
              <a:t>Our library day is </a:t>
            </a:r>
            <a:r>
              <a:rPr lang="en-GB" sz="1600" b="1" dirty="0"/>
              <a:t>Thursday</a:t>
            </a:r>
          </a:p>
          <a:p>
            <a:pPr marL="91440" lvl="0" indent="-91440" algn="ctr" rtl="0">
              <a:lnSpc>
                <a:spcPct val="90000"/>
              </a:lnSpc>
              <a:spcBef>
                <a:spcPts val="0"/>
              </a:spcBef>
              <a:spcAft>
                <a:spcPts val="0"/>
              </a:spcAft>
              <a:buSzPts val="2200"/>
              <a:buChar char=" "/>
            </a:pPr>
            <a:r>
              <a:rPr lang="en-GB" sz="1600" i="1" dirty="0"/>
              <a:t>Every week your child will go to the library to have a chance to pick a book of their choice which interests them. This is a book for you to share with and read to your child.</a:t>
            </a:r>
          </a:p>
          <a:p>
            <a:pPr marL="91440" lvl="0" indent="-91440" algn="ctr" rtl="0">
              <a:lnSpc>
                <a:spcPct val="90000"/>
              </a:lnSpc>
              <a:spcBef>
                <a:spcPts val="1400"/>
              </a:spcBef>
              <a:spcAft>
                <a:spcPts val="0"/>
              </a:spcAft>
              <a:buSzPts val="2200"/>
              <a:buChar char=" "/>
            </a:pPr>
            <a:r>
              <a:rPr lang="en-GB" sz="1600" i="1" dirty="0"/>
              <a:t>Your child can only have one library book at a time, so they must return their book before taking out another.</a:t>
            </a:r>
          </a:p>
          <a:p>
            <a:pPr algn="ctr"/>
            <a:endParaRPr lang="en-GB" sz="1600" dirty="0"/>
          </a:p>
          <a:p>
            <a:pPr algn="ctr"/>
            <a:endParaRPr lang="en-GB" sz="1600" dirty="0"/>
          </a:p>
          <a:p>
            <a:pPr algn="ctr"/>
            <a:r>
              <a:rPr lang="en-GB" sz="1600" b="1" dirty="0"/>
              <a:t>LUNCHES</a:t>
            </a:r>
          </a:p>
          <a:p>
            <a:pPr marL="91440" lvl="0" indent="-91440" algn="ctr" rtl="0">
              <a:lnSpc>
                <a:spcPct val="90000"/>
              </a:lnSpc>
              <a:spcBef>
                <a:spcPts val="1400"/>
              </a:spcBef>
              <a:spcAft>
                <a:spcPts val="0"/>
              </a:spcAft>
              <a:buSzPts val="2200"/>
              <a:buChar char=" "/>
            </a:pPr>
            <a:r>
              <a:rPr lang="en-GB" sz="1600" dirty="0"/>
              <a:t>Packed lunch – your child may bring in a packed lunch from home in a named box or bag. Please pack a healthy packed lunch to suit their appetite and not too much! Any uneaten food will be left in their lunchbox for them to bring home so you know what they have or haven’t eaten.</a:t>
            </a:r>
          </a:p>
          <a:p>
            <a:pPr marL="91440" lvl="0" indent="-91440" algn="ctr" rtl="0">
              <a:lnSpc>
                <a:spcPct val="90000"/>
              </a:lnSpc>
              <a:spcBef>
                <a:spcPts val="1400"/>
              </a:spcBef>
              <a:spcAft>
                <a:spcPts val="0"/>
              </a:spcAft>
              <a:buSzPts val="2200"/>
              <a:buChar char=" "/>
            </a:pPr>
            <a:r>
              <a:rPr lang="en-GB" sz="1600" b="1" dirty="0"/>
              <a:t>Please do not send in food containing nuts, peanut butter or any other nut products as we have children with life-threatening allergies.</a:t>
            </a:r>
            <a:r>
              <a:rPr lang="en-GB" sz="1600" dirty="0"/>
              <a:t> </a:t>
            </a:r>
          </a:p>
          <a:p>
            <a:pPr marL="91440" lvl="0" indent="-91440" algn="ctr" rtl="0">
              <a:lnSpc>
                <a:spcPct val="90000"/>
              </a:lnSpc>
              <a:spcBef>
                <a:spcPts val="1400"/>
              </a:spcBef>
              <a:spcAft>
                <a:spcPts val="0"/>
              </a:spcAft>
              <a:buSzPts val="2200"/>
              <a:buChar char=" "/>
            </a:pPr>
            <a:r>
              <a:rPr lang="en-GB" sz="1600" dirty="0"/>
              <a:t>No fizzy drinks, glass bottles, chocolates or sweets are to be brought to school.</a:t>
            </a:r>
          </a:p>
          <a:p>
            <a:pPr algn="ctr"/>
            <a:endParaRPr lang="en-GB" sz="1600" dirty="0"/>
          </a:p>
        </p:txBody>
      </p:sp>
      <p:pic>
        <p:nvPicPr>
          <p:cNvPr id="4" name="Picture 3">
            <a:extLst>
              <a:ext uri="{FF2B5EF4-FFF2-40B4-BE49-F238E27FC236}">
                <a16:creationId xmlns:a16="http://schemas.microsoft.com/office/drawing/2014/main" id="{33704ABB-76D7-4A9C-9E92-D8B76F8967AA}"/>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4762" b="89947" l="6767" r="96241">
                        <a14:foregroundMark x1="84586" y1="5291" x2="84586" y2="5291"/>
                        <a14:foregroundMark x1="90226" y1="54497" x2="90226" y2="54497"/>
                        <a14:foregroundMark x1="96241" y1="66667" x2="96241" y2="66667"/>
                        <a14:foregroundMark x1="6767" y1="31217" x2="6767" y2="31217"/>
                        <a14:foregroundMark x1="18045" y1="89947" x2="18045" y2="89947"/>
                      </a14:backgroundRemoval>
                    </a14:imgEffect>
                  </a14:imgLayer>
                </a14:imgProps>
              </a:ext>
            </a:extLst>
          </a:blip>
          <a:stretch>
            <a:fillRect/>
          </a:stretch>
        </p:blipFill>
        <p:spPr>
          <a:xfrm>
            <a:off x="9619488" y="0"/>
            <a:ext cx="2572512" cy="1827837"/>
          </a:xfrm>
          <a:prstGeom prst="rect">
            <a:avLst/>
          </a:prstGeom>
        </p:spPr>
      </p:pic>
    </p:spTree>
    <p:extLst>
      <p:ext uri="{BB962C8B-B14F-4D97-AF65-F5344CB8AC3E}">
        <p14:creationId xmlns:p14="http://schemas.microsoft.com/office/powerpoint/2010/main" val="40719923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School Uniform</a:t>
            </a:r>
          </a:p>
        </p:txBody>
      </p:sp>
      <p:pic>
        <p:nvPicPr>
          <p:cNvPr id="4" name="Google Shape;197;p31">
            <a:extLst>
              <a:ext uri="{FF2B5EF4-FFF2-40B4-BE49-F238E27FC236}">
                <a16:creationId xmlns:a16="http://schemas.microsoft.com/office/drawing/2014/main" id="{D3EE8AC1-7498-415C-9234-D0DEFC170212}"/>
              </a:ext>
            </a:extLst>
          </p:cNvPr>
          <p:cNvPicPr preferRelativeResize="0"/>
          <p:nvPr/>
        </p:nvPicPr>
        <p:blipFill rotWithShape="1">
          <a:blip r:embed="rId2">
            <a:alphaModFix/>
          </a:blip>
          <a:srcRect/>
          <a:stretch/>
        </p:blipFill>
        <p:spPr>
          <a:xfrm>
            <a:off x="8229600" y="1"/>
            <a:ext cx="3962400" cy="2959468"/>
          </a:xfrm>
          <a:prstGeom prst="rect">
            <a:avLst/>
          </a:prstGeom>
          <a:noFill/>
          <a:ln>
            <a:noFill/>
          </a:ln>
        </p:spPr>
      </p:pic>
      <p:pic>
        <p:nvPicPr>
          <p:cNvPr id="5" name="Google Shape;199;p31">
            <a:extLst>
              <a:ext uri="{FF2B5EF4-FFF2-40B4-BE49-F238E27FC236}">
                <a16:creationId xmlns:a16="http://schemas.microsoft.com/office/drawing/2014/main" id="{ECD72D68-7806-4D21-ACDF-166DCE900B5B}"/>
              </a:ext>
            </a:extLst>
          </p:cNvPr>
          <p:cNvPicPr preferRelativeResize="0"/>
          <p:nvPr/>
        </p:nvPicPr>
        <p:blipFill rotWithShape="1">
          <a:blip r:embed="rId3">
            <a:alphaModFix/>
          </a:blip>
          <a:srcRect/>
          <a:stretch/>
        </p:blipFill>
        <p:spPr>
          <a:xfrm>
            <a:off x="8229600" y="3101996"/>
            <a:ext cx="3962400" cy="2959417"/>
          </a:xfrm>
          <a:prstGeom prst="rect">
            <a:avLst/>
          </a:prstGeom>
          <a:noFill/>
          <a:ln>
            <a:noFill/>
          </a:ln>
        </p:spPr>
      </p:pic>
      <p:pic>
        <p:nvPicPr>
          <p:cNvPr id="6" name="Picture 5">
            <a:extLst>
              <a:ext uri="{FF2B5EF4-FFF2-40B4-BE49-F238E27FC236}">
                <a16:creationId xmlns:a16="http://schemas.microsoft.com/office/drawing/2014/main" id="{3F37103B-2E5D-4CF9-AB12-1FA6C33A7CA5}"/>
              </a:ext>
            </a:extLst>
          </p:cNvPr>
          <p:cNvPicPr>
            <a:picLocks noChangeAspect="1"/>
          </p:cNvPicPr>
          <p:nvPr/>
        </p:nvPicPr>
        <p:blipFill>
          <a:blip r:embed="rId4"/>
          <a:stretch>
            <a:fillRect/>
          </a:stretch>
        </p:blipFill>
        <p:spPr>
          <a:xfrm>
            <a:off x="139824" y="868555"/>
            <a:ext cx="7963652" cy="4682891"/>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2128950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204;p32">
            <a:extLst>
              <a:ext uri="{FF2B5EF4-FFF2-40B4-BE49-F238E27FC236}">
                <a16:creationId xmlns:a16="http://schemas.microsoft.com/office/drawing/2014/main" id="{7B051BC1-36B6-4D99-A900-8FE3684EEC21}"/>
              </a:ext>
            </a:extLst>
          </p:cNvPr>
          <p:cNvPicPr preferRelativeResize="0"/>
          <p:nvPr/>
        </p:nvPicPr>
        <p:blipFill rotWithShape="1">
          <a:blip r:embed="rId2">
            <a:alphaModFix/>
          </a:blip>
          <a:srcRect/>
          <a:stretch/>
        </p:blipFill>
        <p:spPr>
          <a:xfrm>
            <a:off x="0" y="0"/>
            <a:ext cx="12191999" cy="6895647"/>
          </a:xfrm>
          <a:prstGeom prst="rect">
            <a:avLst/>
          </a:prstGeom>
          <a:noFill/>
          <a:ln>
            <a:noFill/>
          </a:ln>
        </p:spPr>
      </p:pic>
    </p:spTree>
    <p:extLst>
      <p:ext uri="{BB962C8B-B14F-4D97-AF65-F5344CB8AC3E}">
        <p14:creationId xmlns:p14="http://schemas.microsoft.com/office/powerpoint/2010/main" val="404806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Attendance</a:t>
            </a:r>
          </a:p>
        </p:txBody>
      </p:sp>
      <p:pic>
        <p:nvPicPr>
          <p:cNvPr id="5" name="Google Shape;180;p29">
            <a:extLst>
              <a:ext uri="{FF2B5EF4-FFF2-40B4-BE49-F238E27FC236}">
                <a16:creationId xmlns:a16="http://schemas.microsoft.com/office/drawing/2014/main" id="{D680580E-C3E9-444C-8AD6-AB5AFBBD44C6}"/>
              </a:ext>
            </a:extLst>
          </p:cNvPr>
          <p:cNvPicPr preferRelativeResize="0"/>
          <p:nvPr/>
        </p:nvPicPr>
        <p:blipFill rotWithShape="1">
          <a:blip r:embed="rId2">
            <a:alphaModFix/>
          </a:blip>
          <a:srcRect/>
          <a:stretch/>
        </p:blipFill>
        <p:spPr>
          <a:xfrm>
            <a:off x="0" y="2098264"/>
            <a:ext cx="6096000" cy="4060797"/>
          </a:xfrm>
          <a:prstGeom prst="rect">
            <a:avLst/>
          </a:prstGeom>
          <a:noFill/>
          <a:ln>
            <a:noFill/>
          </a:ln>
          <a:effectLst>
            <a:outerShdw blurRad="50800" dist="38100" algn="l" rotWithShape="0">
              <a:prstClr val="black">
                <a:alpha val="40000"/>
              </a:prstClr>
            </a:outerShdw>
          </a:effectLst>
        </p:spPr>
      </p:pic>
      <p:pic>
        <p:nvPicPr>
          <p:cNvPr id="6" name="Picture 5">
            <a:extLst>
              <a:ext uri="{FF2B5EF4-FFF2-40B4-BE49-F238E27FC236}">
                <a16:creationId xmlns:a16="http://schemas.microsoft.com/office/drawing/2014/main" id="{FDB6E035-531C-4AAB-8BDF-890A5A06BDAE}"/>
              </a:ext>
            </a:extLst>
          </p:cNvPr>
          <p:cNvPicPr>
            <a:picLocks noChangeAspect="1"/>
          </p:cNvPicPr>
          <p:nvPr/>
        </p:nvPicPr>
        <p:blipFill>
          <a:blip r:embed="rId3"/>
          <a:stretch>
            <a:fillRect/>
          </a:stretch>
        </p:blipFill>
        <p:spPr>
          <a:xfrm>
            <a:off x="6378546" y="0"/>
            <a:ext cx="5813454" cy="4727556"/>
          </a:xfrm>
          <a:prstGeom prst="rect">
            <a:avLst/>
          </a:prstGeom>
          <a:effectLst>
            <a:outerShdw blurRad="50800" dist="38100" algn="l" rotWithShape="0">
              <a:prstClr val="black">
                <a:alpha val="40000"/>
              </a:prstClr>
            </a:outerShdw>
          </a:effectLst>
        </p:spPr>
      </p:pic>
      <p:pic>
        <p:nvPicPr>
          <p:cNvPr id="7" name="Picture 6">
            <a:extLst>
              <a:ext uri="{FF2B5EF4-FFF2-40B4-BE49-F238E27FC236}">
                <a16:creationId xmlns:a16="http://schemas.microsoft.com/office/drawing/2014/main" id="{C6FB6B85-E91D-4C28-8494-C5E73CDC48E3}"/>
              </a:ext>
            </a:extLst>
          </p:cNvPr>
          <p:cNvPicPr>
            <a:picLocks noChangeAspect="1"/>
          </p:cNvPicPr>
          <p:nvPr/>
        </p:nvPicPr>
        <p:blipFill>
          <a:blip r:embed="rId4"/>
          <a:stretch>
            <a:fillRect/>
          </a:stretch>
        </p:blipFill>
        <p:spPr>
          <a:xfrm>
            <a:off x="3405351" y="114020"/>
            <a:ext cx="2801086" cy="1864138"/>
          </a:xfrm>
          <a:prstGeom prst="rect">
            <a:avLst/>
          </a:prstGeom>
        </p:spPr>
      </p:pic>
    </p:spTree>
    <p:extLst>
      <p:ext uri="{BB962C8B-B14F-4D97-AF65-F5344CB8AC3E}">
        <p14:creationId xmlns:p14="http://schemas.microsoft.com/office/powerpoint/2010/main" val="36322796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0">
          <a:extLst>
            <a:ext uri="{FF2B5EF4-FFF2-40B4-BE49-F238E27FC236}">
              <a16:creationId xmlns:a16="http://schemas.microsoft.com/office/drawing/2014/main" id="{DAD79042-A751-90F6-02B2-01368B7F5D6C}"/>
            </a:ext>
          </a:extLst>
        </p:cNvPr>
        <p:cNvGrpSpPr/>
        <p:nvPr/>
      </p:nvGrpSpPr>
      <p:grpSpPr>
        <a:xfrm>
          <a:off x="0" y="0"/>
          <a:ext cx="0" cy="0"/>
          <a:chOff x="0" y="0"/>
          <a:chExt cx="0" cy="0"/>
        </a:xfrm>
      </p:grpSpPr>
      <p:sp>
        <p:nvSpPr>
          <p:cNvPr id="111" name="Google Shape;111;p3">
            <a:extLst>
              <a:ext uri="{FF2B5EF4-FFF2-40B4-BE49-F238E27FC236}">
                <a16:creationId xmlns:a16="http://schemas.microsoft.com/office/drawing/2014/main" id="{A02B074F-2B12-3A25-222B-936A8A92D20E}"/>
              </a:ext>
            </a:extLst>
          </p:cNvPr>
          <p:cNvSpPr txBox="1"/>
          <p:nvPr/>
        </p:nvSpPr>
        <p:spPr>
          <a:xfrm>
            <a:off x="0" y="0"/>
            <a:ext cx="6810703"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3200" b="1" i="0" u="none" strike="noStrike" cap="none">
                <a:solidFill>
                  <a:srgbClr val="000000"/>
                </a:solidFill>
                <a:latin typeface="Arial"/>
                <a:ea typeface="Arial"/>
                <a:cs typeface="Arial"/>
                <a:sym typeface="Arial"/>
              </a:rPr>
              <a:t>Key Information</a:t>
            </a:r>
            <a:endParaRPr/>
          </a:p>
        </p:txBody>
      </p:sp>
      <p:sp>
        <p:nvSpPr>
          <p:cNvPr id="112" name="Google Shape;112;p3">
            <a:extLst>
              <a:ext uri="{FF2B5EF4-FFF2-40B4-BE49-F238E27FC236}">
                <a16:creationId xmlns:a16="http://schemas.microsoft.com/office/drawing/2014/main" id="{5230DC0F-A39B-6743-4DBE-0465C244F785}"/>
              </a:ext>
            </a:extLst>
          </p:cNvPr>
          <p:cNvSpPr txBox="1"/>
          <p:nvPr/>
        </p:nvSpPr>
        <p:spPr>
          <a:xfrm>
            <a:off x="141890" y="584775"/>
            <a:ext cx="11908221" cy="5386049"/>
          </a:xfrm>
          <a:prstGeom prst="rect">
            <a:avLst/>
          </a:prstGeom>
          <a:solidFill>
            <a:schemeClr val="lt1"/>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GB" sz="2400" b="1"/>
              <a:t>Change to the start of day</a:t>
            </a:r>
          </a:p>
          <a:p>
            <a:pPr marL="0" marR="0" lvl="0" indent="0" algn="ctr" rtl="0">
              <a:lnSpc>
                <a:spcPct val="100000"/>
              </a:lnSpc>
              <a:spcBef>
                <a:spcPts val="0"/>
              </a:spcBef>
              <a:spcAft>
                <a:spcPts val="0"/>
              </a:spcAft>
              <a:buNone/>
            </a:pPr>
            <a:endParaRPr lang="en-GB" sz="1600" b="1"/>
          </a:p>
          <a:p>
            <a:pPr marL="0" marR="0" lvl="0" indent="0" algn="ctr" rtl="0">
              <a:lnSpc>
                <a:spcPct val="100000"/>
              </a:lnSpc>
              <a:spcBef>
                <a:spcPts val="0"/>
              </a:spcBef>
              <a:spcAft>
                <a:spcPts val="0"/>
              </a:spcAft>
              <a:buNone/>
            </a:pPr>
            <a:endParaRPr lang="en-GB" sz="1600" b="1"/>
          </a:p>
          <a:p>
            <a:pPr marL="0" marR="0" lvl="0" indent="0" algn="ctr" rtl="0">
              <a:lnSpc>
                <a:spcPct val="100000"/>
              </a:lnSpc>
              <a:spcBef>
                <a:spcPts val="0"/>
              </a:spcBef>
              <a:spcAft>
                <a:spcPts val="0"/>
              </a:spcAft>
              <a:buNone/>
            </a:pPr>
            <a:endParaRPr lang="en-GB" sz="1600" b="1"/>
          </a:p>
          <a:p>
            <a:pPr marL="0" marR="0" lvl="0" indent="0" algn="ctr" rtl="0">
              <a:lnSpc>
                <a:spcPct val="100000"/>
              </a:lnSpc>
              <a:spcBef>
                <a:spcPts val="0"/>
              </a:spcBef>
              <a:spcAft>
                <a:spcPts val="0"/>
              </a:spcAft>
              <a:buNone/>
            </a:pPr>
            <a:endParaRPr lang="en-GB" sz="1600" b="1"/>
          </a:p>
          <a:p>
            <a:pPr marL="0" marR="0" lvl="0" indent="0" algn="ctr" rtl="0">
              <a:lnSpc>
                <a:spcPct val="100000"/>
              </a:lnSpc>
              <a:spcBef>
                <a:spcPts val="0"/>
              </a:spcBef>
              <a:spcAft>
                <a:spcPts val="0"/>
              </a:spcAft>
              <a:buNone/>
            </a:pPr>
            <a:r>
              <a:rPr lang="en-GB" sz="2400"/>
              <a:t>At the beginning of our school day, the teachers will be on the playground to greet their class at 8.40am.</a:t>
            </a:r>
          </a:p>
          <a:p>
            <a:pPr marL="0" marR="0" lvl="0" indent="0" algn="ctr" rtl="0">
              <a:lnSpc>
                <a:spcPct val="100000"/>
              </a:lnSpc>
              <a:spcBef>
                <a:spcPts val="0"/>
              </a:spcBef>
              <a:spcAft>
                <a:spcPts val="0"/>
              </a:spcAft>
              <a:buNone/>
            </a:pPr>
            <a:endParaRPr lang="en-GB" sz="2400"/>
          </a:p>
          <a:p>
            <a:pPr marL="0" marR="0" lvl="0" indent="0" algn="ctr" rtl="0">
              <a:lnSpc>
                <a:spcPct val="100000"/>
              </a:lnSpc>
              <a:spcBef>
                <a:spcPts val="0"/>
              </a:spcBef>
              <a:spcAft>
                <a:spcPts val="0"/>
              </a:spcAft>
              <a:buNone/>
            </a:pPr>
            <a:r>
              <a:rPr lang="en-GB" sz="2400"/>
              <a:t>Children are to line up in the playground and wait until the bell sounds to go into class where they will complete their morning tasks.</a:t>
            </a:r>
          </a:p>
          <a:p>
            <a:pPr marL="0" marR="0" lvl="0" indent="0" algn="ctr" rtl="0">
              <a:lnSpc>
                <a:spcPct val="100000"/>
              </a:lnSpc>
              <a:spcBef>
                <a:spcPts val="0"/>
              </a:spcBef>
              <a:spcAft>
                <a:spcPts val="0"/>
              </a:spcAft>
              <a:buNone/>
            </a:pPr>
            <a:endParaRPr lang="en-GB" sz="2400"/>
          </a:p>
          <a:p>
            <a:pPr marL="0" marR="0" lvl="0" indent="0" algn="ctr" rtl="0">
              <a:lnSpc>
                <a:spcPct val="100000"/>
              </a:lnSpc>
              <a:spcBef>
                <a:spcPts val="0"/>
              </a:spcBef>
              <a:spcAft>
                <a:spcPts val="0"/>
              </a:spcAft>
              <a:buNone/>
            </a:pPr>
            <a:r>
              <a:rPr lang="en-GB" sz="2400"/>
              <a:t>To give your children the best and most consistent start to their days, we aim for children to be in class and learning by 8.45am</a:t>
            </a:r>
          </a:p>
          <a:p>
            <a:pPr marL="0" marR="0" lvl="0" indent="0" algn="ctr" rtl="0">
              <a:lnSpc>
                <a:spcPct val="100000"/>
              </a:lnSpc>
              <a:spcBef>
                <a:spcPts val="0"/>
              </a:spcBef>
              <a:spcAft>
                <a:spcPts val="0"/>
              </a:spcAft>
              <a:buNone/>
            </a:pPr>
            <a:endParaRPr lang="en-GB" sz="2400"/>
          </a:p>
          <a:p>
            <a:pPr marL="0" marR="0" lvl="0" indent="0" algn="ctr" rtl="0">
              <a:lnSpc>
                <a:spcPct val="100000"/>
              </a:lnSpc>
              <a:spcBef>
                <a:spcPts val="0"/>
              </a:spcBef>
              <a:spcAft>
                <a:spcPts val="0"/>
              </a:spcAft>
              <a:buNone/>
            </a:pPr>
            <a:r>
              <a:rPr lang="en-GB" sz="2400"/>
              <a:t>In the event of rain, children can go straight into class when they arrive.</a:t>
            </a:r>
            <a:endParaRPr sz="2400"/>
          </a:p>
          <a:p>
            <a:pPr marL="0" marR="0" lvl="0" indent="0" algn="ctr" rtl="0">
              <a:lnSpc>
                <a:spcPct val="100000"/>
              </a:lnSpc>
              <a:spcBef>
                <a:spcPts val="0"/>
              </a:spcBef>
              <a:spcAft>
                <a:spcPts val="0"/>
              </a:spcAft>
              <a:buNone/>
            </a:pPr>
            <a:endParaRPr sz="1600" b="0" i="0" u="none" strike="noStrike" cap="none">
              <a:solidFill>
                <a:srgbClr val="000000"/>
              </a:solidFill>
              <a:latin typeface="Arial"/>
              <a:ea typeface="Arial"/>
              <a:cs typeface="Arial"/>
              <a:sym typeface="Arial"/>
            </a:endParaRPr>
          </a:p>
        </p:txBody>
      </p:sp>
      <p:pic>
        <p:nvPicPr>
          <p:cNvPr id="113" name="Google Shape;113;p3">
            <a:extLst>
              <a:ext uri="{FF2B5EF4-FFF2-40B4-BE49-F238E27FC236}">
                <a16:creationId xmlns:a16="http://schemas.microsoft.com/office/drawing/2014/main" id="{C6F4EF53-0317-F2A1-C60C-1B8C7813E36C}"/>
              </a:ext>
            </a:extLst>
          </p:cNvPr>
          <p:cNvPicPr preferRelativeResize="0"/>
          <p:nvPr/>
        </p:nvPicPr>
        <p:blipFill rotWithShape="1">
          <a:blip r:embed="rId3">
            <a:alphaModFix/>
          </a:blip>
          <a:srcRect/>
          <a:stretch/>
        </p:blipFill>
        <p:spPr>
          <a:xfrm>
            <a:off x="9354207" y="1"/>
            <a:ext cx="2837793" cy="2016326"/>
          </a:xfrm>
          <a:prstGeom prst="rect">
            <a:avLst/>
          </a:prstGeom>
          <a:noFill/>
          <a:ln>
            <a:noFill/>
          </a:ln>
        </p:spPr>
      </p:pic>
    </p:spTree>
    <p:extLst>
      <p:ext uri="{BB962C8B-B14F-4D97-AF65-F5344CB8AC3E}">
        <p14:creationId xmlns:p14="http://schemas.microsoft.com/office/powerpoint/2010/main" val="1586413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a:extLst>
            <a:ext uri="{FF2B5EF4-FFF2-40B4-BE49-F238E27FC236}">
              <a16:creationId xmlns:a16="http://schemas.microsoft.com/office/drawing/2014/main" id="{69F430AB-164D-BFD5-591D-D31B7B4A3691}"/>
            </a:ext>
          </a:extLst>
        </p:cNvPr>
        <p:cNvGrpSpPr/>
        <p:nvPr/>
      </p:nvGrpSpPr>
      <p:grpSpPr>
        <a:xfrm>
          <a:off x="0" y="0"/>
          <a:ext cx="0" cy="0"/>
          <a:chOff x="0" y="0"/>
          <a:chExt cx="0" cy="0"/>
        </a:xfrm>
      </p:grpSpPr>
      <p:sp>
        <p:nvSpPr>
          <p:cNvPr id="131" name="Google Shape;131;p6">
            <a:extLst>
              <a:ext uri="{FF2B5EF4-FFF2-40B4-BE49-F238E27FC236}">
                <a16:creationId xmlns:a16="http://schemas.microsoft.com/office/drawing/2014/main" id="{45DA0569-BDE9-3BB6-D9E0-A7E532634E72}"/>
              </a:ext>
            </a:extLst>
          </p:cNvPr>
          <p:cNvSpPr txBox="1"/>
          <p:nvPr/>
        </p:nvSpPr>
        <p:spPr>
          <a:xfrm>
            <a:off x="0" y="0"/>
            <a:ext cx="6810703" cy="584735"/>
          </a:xfrm>
          <a:prstGeom prst="rect">
            <a:avLst/>
          </a:prstGeom>
          <a:noFill/>
          <a:ln>
            <a:noFill/>
          </a:ln>
        </p:spPr>
        <p:txBody>
          <a:bodyPr spcFirstLastPara="1" wrap="square" lIns="91425" tIns="45700" rIns="91425" bIns="45700" anchor="t" anchorCtr="0">
            <a:spAutoFit/>
          </a:bodyPr>
          <a:lstStyle/>
          <a:p>
            <a:r>
              <a:rPr lang="en-GB" sz="3200" b="1"/>
              <a:t>Breakfast Club</a:t>
            </a:r>
            <a:endParaRPr lang="en-US"/>
          </a:p>
        </p:txBody>
      </p:sp>
      <p:pic>
        <p:nvPicPr>
          <p:cNvPr id="2" name="Picture 1">
            <a:extLst>
              <a:ext uri="{FF2B5EF4-FFF2-40B4-BE49-F238E27FC236}">
                <a16:creationId xmlns:a16="http://schemas.microsoft.com/office/drawing/2014/main" id="{C9312FA6-62B1-1208-79DA-16A45B3F0ADC}"/>
              </a:ext>
            </a:extLst>
          </p:cNvPr>
          <p:cNvPicPr>
            <a:picLocks noChangeAspect="1"/>
          </p:cNvPicPr>
          <p:nvPr/>
        </p:nvPicPr>
        <p:blipFill>
          <a:blip r:embed="rId3"/>
          <a:stretch>
            <a:fillRect/>
          </a:stretch>
        </p:blipFill>
        <p:spPr>
          <a:xfrm>
            <a:off x="2163810" y="1815365"/>
            <a:ext cx="7864380" cy="2351537"/>
          </a:xfrm>
          <a:prstGeom prst="rect">
            <a:avLst/>
          </a:prstGeom>
        </p:spPr>
      </p:pic>
    </p:spTree>
    <p:extLst>
      <p:ext uri="{BB962C8B-B14F-4D97-AF65-F5344CB8AC3E}">
        <p14:creationId xmlns:p14="http://schemas.microsoft.com/office/powerpoint/2010/main" val="4194024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Social Media and Internet Use</a:t>
            </a:r>
          </a:p>
        </p:txBody>
      </p:sp>
      <p:pic>
        <p:nvPicPr>
          <p:cNvPr id="4" name="Google Shape;189;p30">
            <a:extLst>
              <a:ext uri="{FF2B5EF4-FFF2-40B4-BE49-F238E27FC236}">
                <a16:creationId xmlns:a16="http://schemas.microsoft.com/office/drawing/2014/main" id="{7EA3FDFC-26AD-4582-898B-8AA83D0E821C}"/>
              </a:ext>
            </a:extLst>
          </p:cNvPr>
          <p:cNvPicPr preferRelativeResize="0"/>
          <p:nvPr/>
        </p:nvPicPr>
        <p:blipFill rotWithShape="1">
          <a:blip r:embed="rId2">
            <a:alphaModFix/>
          </a:blip>
          <a:srcRect/>
          <a:stretch/>
        </p:blipFill>
        <p:spPr>
          <a:xfrm>
            <a:off x="8713075" y="157655"/>
            <a:ext cx="3268717" cy="2112579"/>
          </a:xfrm>
          <a:prstGeom prst="rect">
            <a:avLst/>
          </a:prstGeom>
          <a:noFill/>
          <a:ln>
            <a:noFill/>
          </a:ln>
        </p:spPr>
      </p:pic>
      <p:pic>
        <p:nvPicPr>
          <p:cNvPr id="5" name="Google Shape;190;p30">
            <a:extLst>
              <a:ext uri="{FF2B5EF4-FFF2-40B4-BE49-F238E27FC236}">
                <a16:creationId xmlns:a16="http://schemas.microsoft.com/office/drawing/2014/main" id="{820A2964-2BEA-4B8C-BE24-8CF32702CDCE}"/>
              </a:ext>
            </a:extLst>
          </p:cNvPr>
          <p:cNvPicPr preferRelativeResize="0"/>
          <p:nvPr/>
        </p:nvPicPr>
        <p:blipFill rotWithShape="1">
          <a:blip r:embed="rId3">
            <a:alphaModFix/>
          </a:blip>
          <a:srcRect/>
          <a:stretch/>
        </p:blipFill>
        <p:spPr>
          <a:xfrm>
            <a:off x="8714952" y="2956692"/>
            <a:ext cx="3266840" cy="2722367"/>
          </a:xfrm>
          <a:prstGeom prst="rect">
            <a:avLst/>
          </a:prstGeom>
          <a:noFill/>
          <a:ln>
            <a:noFill/>
          </a:ln>
        </p:spPr>
      </p:pic>
      <p:pic>
        <p:nvPicPr>
          <p:cNvPr id="6" name="Picture 5">
            <a:extLst>
              <a:ext uri="{FF2B5EF4-FFF2-40B4-BE49-F238E27FC236}">
                <a16:creationId xmlns:a16="http://schemas.microsoft.com/office/drawing/2014/main" id="{096F7E7A-CE1F-48A7-992A-DD41C54F60BB}"/>
              </a:ext>
            </a:extLst>
          </p:cNvPr>
          <p:cNvPicPr>
            <a:picLocks noChangeAspect="1"/>
          </p:cNvPicPr>
          <p:nvPr/>
        </p:nvPicPr>
        <p:blipFill>
          <a:blip r:embed="rId4"/>
          <a:stretch>
            <a:fillRect/>
          </a:stretch>
        </p:blipFill>
        <p:spPr>
          <a:xfrm>
            <a:off x="441082" y="860787"/>
            <a:ext cx="7977704" cy="4818272"/>
          </a:xfrm>
          <a:prstGeom prst="rect">
            <a:avLst/>
          </a:prstGeom>
          <a:effectLst>
            <a:outerShdw blurRad="50800" dist="38100" algn="l" rotWithShape="0">
              <a:prstClr val="black">
                <a:alpha val="40000"/>
              </a:prstClr>
            </a:outerShdw>
          </a:effectLst>
        </p:spPr>
      </p:pic>
    </p:spTree>
    <p:extLst>
      <p:ext uri="{BB962C8B-B14F-4D97-AF65-F5344CB8AC3E}">
        <p14:creationId xmlns:p14="http://schemas.microsoft.com/office/powerpoint/2010/main" val="3715790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Year 6 Curriculum</a:t>
            </a:r>
          </a:p>
        </p:txBody>
      </p:sp>
      <p:sp>
        <p:nvSpPr>
          <p:cNvPr id="3" name="TextBox 2">
            <a:extLst>
              <a:ext uri="{FF2B5EF4-FFF2-40B4-BE49-F238E27FC236}">
                <a16:creationId xmlns:a16="http://schemas.microsoft.com/office/drawing/2014/main" id="{DE82E261-6720-4278-9528-5AED19FE6E42}"/>
              </a:ext>
            </a:extLst>
          </p:cNvPr>
          <p:cNvSpPr txBox="1"/>
          <p:nvPr/>
        </p:nvSpPr>
        <p:spPr>
          <a:xfrm>
            <a:off x="609599" y="872359"/>
            <a:ext cx="10888717" cy="4708981"/>
          </a:xfrm>
          <a:prstGeom prst="rect">
            <a:avLst/>
          </a:prstGeom>
          <a:noFill/>
        </p:spPr>
        <p:txBody>
          <a:bodyPr wrap="square" rtlCol="0">
            <a:spAutoFit/>
          </a:bodyPr>
          <a:lstStyle/>
          <a:p>
            <a:pPr marL="457200" lvl="0" indent="-355600" algn="l" rtl="0">
              <a:lnSpc>
                <a:spcPct val="100000"/>
              </a:lnSpc>
              <a:spcBef>
                <a:spcPts val="1000"/>
              </a:spcBef>
              <a:spcAft>
                <a:spcPts val="0"/>
              </a:spcAft>
              <a:buSzPts val="2000"/>
              <a:buChar char="►"/>
            </a:pPr>
            <a:r>
              <a:rPr lang="en-GB" sz="2200" dirty="0"/>
              <a:t>There will be a main learning journey focus, which can last anything from 1 week to a whole half term. The majority of writing, reading and foundation subjects will be taught through this. </a:t>
            </a:r>
          </a:p>
          <a:p>
            <a:pPr marL="457200" lvl="0" indent="-355600" algn="l" rtl="0">
              <a:lnSpc>
                <a:spcPct val="100000"/>
              </a:lnSpc>
              <a:spcBef>
                <a:spcPts val="0"/>
              </a:spcBef>
              <a:spcAft>
                <a:spcPts val="0"/>
              </a:spcAft>
              <a:buSzPts val="2000"/>
              <a:buChar char="►"/>
            </a:pPr>
            <a:r>
              <a:rPr lang="en-GB" sz="2200" dirty="0"/>
              <a:t>Each learning journey will have a particular focus subject such as history or science. </a:t>
            </a:r>
          </a:p>
          <a:p>
            <a:pPr marL="457200" lvl="0" indent="-355600" algn="l" rtl="0">
              <a:lnSpc>
                <a:spcPct val="100000"/>
              </a:lnSpc>
              <a:spcBef>
                <a:spcPts val="0"/>
              </a:spcBef>
              <a:spcAft>
                <a:spcPts val="0"/>
              </a:spcAft>
              <a:buSzPts val="2000"/>
              <a:buChar char="►"/>
            </a:pPr>
            <a:r>
              <a:rPr lang="en-GB" sz="2200" dirty="0"/>
              <a:t>Each learning journey will also involve focus on one main text type which might be fiction or non-fiction.</a:t>
            </a:r>
          </a:p>
          <a:p>
            <a:pPr marL="457200" lvl="0" indent="-355600" algn="l" rtl="0">
              <a:lnSpc>
                <a:spcPct val="100000"/>
              </a:lnSpc>
              <a:spcBef>
                <a:spcPts val="0"/>
              </a:spcBef>
              <a:spcAft>
                <a:spcPts val="0"/>
              </a:spcAft>
              <a:buSzPts val="2000"/>
              <a:buChar char="►"/>
            </a:pPr>
            <a:r>
              <a:rPr lang="en-GB" sz="2200" dirty="0"/>
              <a:t>Maths is taught discretely in most cases, but it will occasionally link to the learning journey. </a:t>
            </a:r>
          </a:p>
          <a:p>
            <a:pPr marL="457200" lvl="0" indent="-355600" algn="l" rtl="0">
              <a:lnSpc>
                <a:spcPct val="100000"/>
              </a:lnSpc>
              <a:spcBef>
                <a:spcPts val="0"/>
              </a:spcBef>
              <a:spcAft>
                <a:spcPts val="0"/>
              </a:spcAft>
              <a:buSzPts val="2000"/>
              <a:buChar char="►"/>
            </a:pPr>
            <a:r>
              <a:rPr lang="en-GB" sz="2200" dirty="0"/>
              <a:t>RE is taught as a mini learning journey – usually at the start or end of a term. </a:t>
            </a:r>
          </a:p>
          <a:p>
            <a:pPr marL="457200" lvl="0" indent="-355600" algn="l" rtl="0">
              <a:lnSpc>
                <a:spcPct val="100000"/>
              </a:lnSpc>
              <a:spcBef>
                <a:spcPts val="0"/>
              </a:spcBef>
              <a:spcAft>
                <a:spcPts val="0"/>
              </a:spcAft>
              <a:buSzPts val="2000"/>
              <a:buChar char="►"/>
            </a:pPr>
            <a:r>
              <a:rPr lang="en-GB" sz="2200" dirty="0"/>
              <a:t>We follow the Destination Reader method for reading. This involves the majority of the session being reading and discussion rather than writing answers to questions and enables children to read more whole texts and not just focus on extracts. </a:t>
            </a:r>
          </a:p>
          <a:p>
            <a:endParaRPr lang="en-GB" dirty="0"/>
          </a:p>
        </p:txBody>
      </p:sp>
    </p:spTree>
    <p:extLst>
      <p:ext uri="{BB962C8B-B14F-4D97-AF65-F5344CB8AC3E}">
        <p14:creationId xmlns:p14="http://schemas.microsoft.com/office/powerpoint/2010/main" val="2326718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903B16-D3FF-407D-B942-3365B11CE7B0}"/>
              </a:ext>
            </a:extLst>
          </p:cNvPr>
          <p:cNvSpPr txBox="1"/>
          <p:nvPr/>
        </p:nvSpPr>
        <p:spPr>
          <a:xfrm>
            <a:off x="147145" y="483476"/>
            <a:ext cx="9837682" cy="4867999"/>
          </a:xfrm>
          <a:prstGeom prst="rect">
            <a:avLst/>
          </a:prstGeom>
          <a:noFill/>
        </p:spPr>
        <p:txBody>
          <a:bodyPr wrap="square" rtlCol="0">
            <a:spAutoFit/>
          </a:bodyPr>
          <a:lstStyle/>
          <a:p>
            <a:pPr marL="0" lvl="0" indent="0" algn="l" rtl="0">
              <a:lnSpc>
                <a:spcPct val="100000"/>
              </a:lnSpc>
              <a:spcBef>
                <a:spcPts val="1000"/>
              </a:spcBef>
              <a:spcAft>
                <a:spcPts val="0"/>
              </a:spcAft>
              <a:buSzPts val="1440"/>
              <a:buNone/>
            </a:pPr>
            <a:r>
              <a:rPr lang="en-GB" sz="2400" dirty="0"/>
              <a:t>Your child will be involved in many learning journeys and some will be only 1 or two weeks long. These ones are the main ones which last several weeks:</a:t>
            </a:r>
          </a:p>
          <a:p>
            <a:pPr marL="342900" lvl="0" indent="-342900" algn="l" rtl="0">
              <a:lnSpc>
                <a:spcPct val="100000"/>
              </a:lnSpc>
              <a:spcBef>
                <a:spcPts val="1000"/>
              </a:spcBef>
              <a:spcAft>
                <a:spcPts val="0"/>
              </a:spcAft>
              <a:buSzPts val="1440"/>
              <a:buFont typeface="Wingdings" panose="05000000000000000000" pitchFamily="2" charset="2"/>
              <a:buChar char="Ø"/>
            </a:pPr>
            <a:r>
              <a:rPr lang="en-GB" sz="2400" b="1" dirty="0"/>
              <a:t> Humans on Earth </a:t>
            </a:r>
            <a:r>
              <a:rPr lang="en-GB" sz="2400" dirty="0"/>
              <a:t>– geography focus and science focus, writing        letters of complaint as an English focus</a:t>
            </a:r>
          </a:p>
          <a:p>
            <a:pPr marL="467360" lvl="0" indent="-342900" algn="l" rtl="0">
              <a:lnSpc>
                <a:spcPct val="100000"/>
              </a:lnSpc>
              <a:spcBef>
                <a:spcPts val="0"/>
              </a:spcBef>
              <a:spcAft>
                <a:spcPts val="0"/>
              </a:spcAft>
              <a:buSzPts val="1640"/>
              <a:buFont typeface="Wingdings" panose="05000000000000000000" pitchFamily="2" charset="2"/>
              <a:buChar char="Ø"/>
            </a:pPr>
            <a:r>
              <a:rPr lang="en-GB" sz="2400" b="1" dirty="0"/>
              <a:t>World War 2 </a:t>
            </a:r>
            <a:r>
              <a:rPr lang="en-GB" sz="2400" dirty="0"/>
              <a:t>- history focus, narrative writing focus (suspense stories)</a:t>
            </a:r>
          </a:p>
          <a:p>
            <a:pPr marL="467360" lvl="0" indent="-342900" algn="l" rtl="0">
              <a:lnSpc>
                <a:spcPct val="100000"/>
              </a:lnSpc>
              <a:spcBef>
                <a:spcPts val="0"/>
              </a:spcBef>
              <a:spcAft>
                <a:spcPts val="0"/>
              </a:spcAft>
              <a:buSzPts val="1640"/>
              <a:buFont typeface="Wingdings" panose="05000000000000000000" pitchFamily="2" charset="2"/>
              <a:buChar char="Ø"/>
            </a:pPr>
            <a:r>
              <a:rPr lang="en-GB" sz="2400" b="1" dirty="0"/>
              <a:t>The Highwayman</a:t>
            </a:r>
            <a:r>
              <a:rPr lang="en-GB" sz="2400" dirty="0"/>
              <a:t> - history and geography focus, narrative writing focus and character description</a:t>
            </a:r>
          </a:p>
          <a:p>
            <a:pPr marL="467360" lvl="0" indent="-342900" algn="l" rtl="0">
              <a:lnSpc>
                <a:spcPct val="100000"/>
              </a:lnSpc>
              <a:spcBef>
                <a:spcPts val="0"/>
              </a:spcBef>
              <a:spcAft>
                <a:spcPts val="0"/>
              </a:spcAft>
              <a:buSzPts val="1640"/>
              <a:buFont typeface="Wingdings" panose="05000000000000000000" pitchFamily="2" charset="2"/>
              <a:buChar char="Ø"/>
            </a:pPr>
            <a:r>
              <a:rPr lang="en-GB" sz="2400" b="1" dirty="0"/>
              <a:t>From Holes to Harlem </a:t>
            </a:r>
            <a:r>
              <a:rPr lang="en-GB" sz="2400" dirty="0"/>
              <a:t>- science and geography focus, non-fiction writing focus (non-chronological reports and recounts)</a:t>
            </a:r>
          </a:p>
          <a:p>
            <a:pPr marL="467360" lvl="0" indent="-342900" algn="l" rtl="0">
              <a:lnSpc>
                <a:spcPct val="100000"/>
              </a:lnSpc>
              <a:spcBef>
                <a:spcPts val="0"/>
              </a:spcBef>
              <a:spcAft>
                <a:spcPts val="0"/>
              </a:spcAft>
              <a:buSzPts val="1640"/>
              <a:buFont typeface="Wingdings" panose="05000000000000000000" pitchFamily="2" charset="2"/>
              <a:buChar char="Ø"/>
            </a:pPr>
            <a:r>
              <a:rPr lang="en-GB" sz="2400" b="1" dirty="0"/>
              <a:t>Polar Planet</a:t>
            </a:r>
            <a:r>
              <a:rPr lang="en-GB" sz="2400" dirty="0"/>
              <a:t> - science focus, historical recount writing focus </a:t>
            </a:r>
          </a:p>
          <a:p>
            <a:endParaRPr lang="en-GB" dirty="0"/>
          </a:p>
        </p:txBody>
      </p:sp>
    </p:spTree>
    <p:extLst>
      <p:ext uri="{BB962C8B-B14F-4D97-AF65-F5344CB8AC3E}">
        <p14:creationId xmlns:p14="http://schemas.microsoft.com/office/powerpoint/2010/main" val="3053900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Trips and Visits</a:t>
            </a:r>
          </a:p>
        </p:txBody>
      </p:sp>
      <p:sp>
        <p:nvSpPr>
          <p:cNvPr id="3" name="TextBox 2">
            <a:extLst>
              <a:ext uri="{FF2B5EF4-FFF2-40B4-BE49-F238E27FC236}">
                <a16:creationId xmlns:a16="http://schemas.microsoft.com/office/drawing/2014/main" id="{236CCA5F-5D4E-4894-8961-8DCF487176C5}"/>
              </a:ext>
            </a:extLst>
          </p:cNvPr>
          <p:cNvSpPr txBox="1"/>
          <p:nvPr/>
        </p:nvSpPr>
        <p:spPr>
          <a:xfrm>
            <a:off x="99848" y="1208687"/>
            <a:ext cx="8623737" cy="3785652"/>
          </a:xfrm>
          <a:prstGeom prst="rect">
            <a:avLst/>
          </a:prstGeom>
          <a:solidFill>
            <a:schemeClr val="bg1"/>
          </a:solidFill>
          <a:effectLst>
            <a:outerShdw blurRad="50800" dist="38100" algn="l" rotWithShape="0">
              <a:prstClr val="black">
                <a:alpha val="40000"/>
              </a:prstClr>
            </a:outerShdw>
          </a:effectLst>
        </p:spPr>
        <p:txBody>
          <a:bodyPr wrap="square" rtlCol="0">
            <a:spAutoFit/>
          </a:bodyPr>
          <a:lstStyle/>
          <a:p>
            <a:r>
              <a:rPr lang="en-GB" sz="1600" dirty="0"/>
              <a:t>We do our best to minimise the cost of trips and visitors and really appreciate your support in contributing to these. We would not be able to run these trips without your contributions! To help you budget for the year, this is an overview of trips and visits with anticipated costs for the year. This is not an exhaustive list and we will aim to give you as much notice as possible for any extra costs. </a:t>
            </a:r>
          </a:p>
          <a:p>
            <a:endParaRPr lang="en-GB" sz="1600" dirty="0"/>
          </a:p>
          <a:p>
            <a:pPr marL="285750" indent="-285750">
              <a:buFont typeface="Arial" panose="020B0604020202020204" pitchFamily="34" charset="0"/>
              <a:buChar char="•"/>
            </a:pPr>
            <a:r>
              <a:rPr lang="en-GB" sz="1600" b="1" dirty="0"/>
              <a:t>Autumn 1</a:t>
            </a:r>
            <a:r>
              <a:rPr lang="en-GB" sz="1600" dirty="0"/>
              <a:t>:</a:t>
            </a:r>
          </a:p>
          <a:p>
            <a:pPr marL="285750" indent="-285750">
              <a:buFont typeface="Arial" panose="020B0604020202020204" pitchFamily="34" charset="0"/>
              <a:buChar char="•"/>
            </a:pPr>
            <a:r>
              <a:rPr lang="en-GB" sz="1600" b="1" dirty="0"/>
              <a:t>Autumn 2</a:t>
            </a:r>
            <a:r>
              <a:rPr lang="en-GB" sz="1600" dirty="0"/>
              <a:t>: Fort Nelson World War 2 workshop £3.50 (approximately)</a:t>
            </a:r>
          </a:p>
          <a:p>
            <a:pPr marL="285750" indent="-285750">
              <a:buFont typeface="Arial" panose="020B0604020202020204" pitchFamily="34" charset="0"/>
              <a:buChar char="•"/>
            </a:pPr>
            <a:r>
              <a:rPr lang="en-GB" sz="1600" b="1" dirty="0"/>
              <a:t>Spring 1</a:t>
            </a:r>
            <a:r>
              <a:rPr lang="en-GB" sz="1600" dirty="0"/>
              <a:t>: Victoria Park £0</a:t>
            </a:r>
          </a:p>
          <a:p>
            <a:pPr marL="285750" indent="-285750">
              <a:buFont typeface="Arial" panose="020B0604020202020204" pitchFamily="34" charset="0"/>
              <a:buChar char="•"/>
            </a:pPr>
            <a:r>
              <a:rPr lang="en-GB" sz="1600" b="1" dirty="0"/>
              <a:t>Spring 2</a:t>
            </a:r>
            <a:r>
              <a:rPr lang="en-GB" sz="1600" dirty="0"/>
              <a:t>: Animals Club £5</a:t>
            </a:r>
          </a:p>
          <a:p>
            <a:pPr marL="285750" indent="-285750">
              <a:buFont typeface="Arial" panose="020B0604020202020204" pitchFamily="34" charset="0"/>
              <a:buChar char="•"/>
            </a:pPr>
            <a:r>
              <a:rPr lang="en-GB" sz="1600" b="1" dirty="0"/>
              <a:t>Summer 1</a:t>
            </a:r>
            <a:r>
              <a:rPr lang="en-GB" sz="1600" dirty="0"/>
              <a:t>: </a:t>
            </a:r>
            <a:r>
              <a:rPr lang="en-GB" sz="1600" dirty="0" err="1"/>
              <a:t>Paultons</a:t>
            </a:r>
            <a:r>
              <a:rPr lang="en-GB" sz="1600" dirty="0"/>
              <a:t> Park £15</a:t>
            </a:r>
          </a:p>
          <a:p>
            <a:pPr marL="285750" indent="-285750">
              <a:buFont typeface="Arial" panose="020B0604020202020204" pitchFamily="34" charset="0"/>
              <a:buChar char="•"/>
            </a:pPr>
            <a:r>
              <a:rPr lang="en-GB" sz="1600" b="1" dirty="0"/>
              <a:t>Summer 2</a:t>
            </a:r>
            <a:r>
              <a:rPr lang="en-GB" sz="1600" dirty="0"/>
              <a:t>: Additional end of year trips will cost no more than a further £15. </a:t>
            </a:r>
          </a:p>
          <a:p>
            <a:endParaRPr lang="en-GB" sz="1600" dirty="0"/>
          </a:p>
          <a:p>
            <a:r>
              <a:rPr lang="en-GB" sz="1600" dirty="0"/>
              <a:t>We also aim to invite parents into school for assemblies and to celebrate the children’s learning in class. Details will be sent out via Arbor. </a:t>
            </a:r>
          </a:p>
        </p:txBody>
      </p:sp>
      <p:pic>
        <p:nvPicPr>
          <p:cNvPr id="4" name="Picture 3">
            <a:extLst>
              <a:ext uri="{FF2B5EF4-FFF2-40B4-BE49-F238E27FC236}">
                <a16:creationId xmlns:a16="http://schemas.microsoft.com/office/drawing/2014/main" id="{F57CC5E9-41E2-4B1C-B6C4-733FB572E0C6}"/>
              </a:ext>
            </a:extLst>
          </p:cNvPr>
          <p:cNvPicPr>
            <a:picLocks noChangeAspect="1"/>
          </p:cNvPicPr>
          <p:nvPr/>
        </p:nvPicPr>
        <p:blipFill>
          <a:blip r:embed="rId2"/>
          <a:stretch>
            <a:fillRect/>
          </a:stretch>
        </p:blipFill>
        <p:spPr>
          <a:xfrm>
            <a:off x="6730641" y="2343900"/>
            <a:ext cx="1885691" cy="1496580"/>
          </a:xfrm>
          <a:prstGeom prst="rect">
            <a:avLst/>
          </a:prstGeom>
        </p:spPr>
      </p:pic>
    </p:spTree>
    <p:extLst>
      <p:ext uri="{BB962C8B-B14F-4D97-AF65-F5344CB8AC3E}">
        <p14:creationId xmlns:p14="http://schemas.microsoft.com/office/powerpoint/2010/main" val="2541546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Helping Your Child at Home…</a:t>
            </a:r>
          </a:p>
        </p:txBody>
      </p:sp>
      <p:sp>
        <p:nvSpPr>
          <p:cNvPr id="4" name="TextBox 3">
            <a:extLst>
              <a:ext uri="{FF2B5EF4-FFF2-40B4-BE49-F238E27FC236}">
                <a16:creationId xmlns:a16="http://schemas.microsoft.com/office/drawing/2014/main" id="{276D513B-47F6-43EB-8758-65888E3FA4A5}"/>
              </a:ext>
            </a:extLst>
          </p:cNvPr>
          <p:cNvSpPr txBox="1"/>
          <p:nvPr/>
        </p:nvSpPr>
        <p:spPr>
          <a:xfrm>
            <a:off x="89336" y="524676"/>
            <a:ext cx="12013326" cy="2735714"/>
          </a:xfrm>
          <a:prstGeom prst="roundRect">
            <a:avLst/>
          </a:prstGeom>
          <a:solidFill>
            <a:schemeClr val="bg1"/>
          </a:solidFill>
          <a:ln w="6350">
            <a:solidFill>
              <a:schemeClr val="tx1"/>
            </a:solidFill>
          </a:ln>
        </p:spPr>
        <p:txBody>
          <a:bodyPr wrap="square" rtlCol="0">
            <a:spAutoFit/>
          </a:bodyPr>
          <a:lstStyle/>
          <a:p>
            <a:pPr algn="ctr"/>
            <a:r>
              <a:rPr lang="en-GB" sz="1200" b="1" dirty="0"/>
              <a:t>READING</a:t>
            </a:r>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Listening to your child read can take many forms.</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Focus developing an enjoyment and love of reading.</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Enjoy stories together – reading stories to your child at KS1 and KS2 is equally as important as listening to your child read.</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Read a little at a time but often, rather than rarely but for long periods of time!</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Talk about the story before, during and afterwards – discuss the plot, the characters, their feelings and actions, how it makes you feel, predict what will happen and encourage your child to have their own opinions.</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Look up definitions of words together – you could use a dictionary, the Internet or an app on a phone or tablet.</a:t>
            </a:r>
            <a:endParaRPr lang="en-GB" sz="1200" dirty="0"/>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All reading is valuable – it doesn’t have to be just stories. Reading can involve anything: fiction, non-fiction, poetry, newspapers, magazines, football programmes and TV guides</a:t>
            </a:r>
          </a:p>
          <a:p>
            <a:pPr marL="342900" lvl="0" indent="-166687" algn="l" rtl="0">
              <a:lnSpc>
                <a:spcPct val="120000"/>
              </a:lnSpc>
              <a:spcBef>
                <a:spcPts val="0"/>
              </a:spcBef>
              <a:spcAft>
                <a:spcPts val="0"/>
              </a:spcAft>
              <a:buSzPts val="1700"/>
              <a:buFont typeface="Arial"/>
              <a:buChar char="•"/>
            </a:pPr>
            <a:r>
              <a:rPr lang="en-GB" sz="1200" dirty="0">
                <a:latin typeface="Arial"/>
                <a:ea typeface="Arial"/>
                <a:cs typeface="Arial"/>
                <a:sym typeface="Arial"/>
              </a:rPr>
              <a:t>Visit the local library - it’s free!</a:t>
            </a:r>
            <a:endParaRPr lang="en-GB" sz="1200" dirty="0"/>
          </a:p>
        </p:txBody>
      </p:sp>
      <p:sp>
        <p:nvSpPr>
          <p:cNvPr id="5" name="TextBox 4">
            <a:extLst>
              <a:ext uri="{FF2B5EF4-FFF2-40B4-BE49-F238E27FC236}">
                <a16:creationId xmlns:a16="http://schemas.microsoft.com/office/drawing/2014/main" id="{6E974652-CEE6-4F28-80FD-F6C02D5785F6}"/>
              </a:ext>
            </a:extLst>
          </p:cNvPr>
          <p:cNvSpPr txBox="1"/>
          <p:nvPr/>
        </p:nvSpPr>
        <p:spPr>
          <a:xfrm>
            <a:off x="46822" y="3320489"/>
            <a:ext cx="6006663" cy="2758202"/>
          </a:xfrm>
          <a:prstGeom prst="roundRect">
            <a:avLst/>
          </a:prstGeom>
          <a:solidFill>
            <a:schemeClr val="bg1"/>
          </a:solidFill>
          <a:ln w="6350">
            <a:solidFill>
              <a:schemeClr val="tx1"/>
            </a:solidFill>
          </a:ln>
        </p:spPr>
        <p:txBody>
          <a:bodyPr wrap="square" rtlCol="0">
            <a:spAutoFit/>
          </a:bodyPr>
          <a:lstStyle/>
          <a:p>
            <a:pPr algn="ctr"/>
            <a:r>
              <a:rPr lang="en-GB" sz="1200" b="1" dirty="0"/>
              <a:t>WRITING</a:t>
            </a:r>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Practise and learn weekly spelling lists – make it fun by having them “teach you’’.</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Encourage opportunities for writing such as letters to family or friends, shopping lists, notes or reminders, stories and poems.</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Write together – be a good role model for writing.</a:t>
            </a:r>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Practise handwriting together and discuss the importance of legibility.</a:t>
            </a:r>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Encourage use of a dictionary to check spelling and a thesaurus to expand vocabulary.</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Allow your child to use a computer for word processing, which will allow for editing and correcting of errors without lots of crossing out.</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Remember that good readers become good writers! Identify good writing features when reading (e.g. vocabulary, sentence structure and punctuation).</a:t>
            </a:r>
            <a:endParaRPr lang="en-GB" sz="1200" dirty="0"/>
          </a:p>
        </p:txBody>
      </p:sp>
      <p:pic>
        <p:nvPicPr>
          <p:cNvPr id="6" name="Picture 5">
            <a:extLst>
              <a:ext uri="{FF2B5EF4-FFF2-40B4-BE49-F238E27FC236}">
                <a16:creationId xmlns:a16="http://schemas.microsoft.com/office/drawing/2014/main" id="{0CA205C6-A229-4638-BB5B-FD4C0609C0B8}"/>
              </a:ext>
            </a:extLst>
          </p:cNvPr>
          <p:cNvPicPr>
            <a:picLocks noChangeAspect="1"/>
          </p:cNvPicPr>
          <p:nvPr/>
        </p:nvPicPr>
        <p:blipFill>
          <a:blip r:embed="rId2"/>
          <a:stretch>
            <a:fillRect/>
          </a:stretch>
        </p:blipFill>
        <p:spPr>
          <a:xfrm>
            <a:off x="9980723" y="710270"/>
            <a:ext cx="1832906" cy="1016928"/>
          </a:xfrm>
          <a:prstGeom prst="rect">
            <a:avLst/>
          </a:prstGeom>
        </p:spPr>
      </p:pic>
      <p:pic>
        <p:nvPicPr>
          <p:cNvPr id="7" name="Picture 6">
            <a:extLst>
              <a:ext uri="{FF2B5EF4-FFF2-40B4-BE49-F238E27FC236}">
                <a16:creationId xmlns:a16="http://schemas.microsoft.com/office/drawing/2014/main" id="{7179A907-B3C2-4142-B2A6-BEED94BD4B0E}"/>
              </a:ext>
            </a:extLst>
          </p:cNvPr>
          <p:cNvPicPr>
            <a:picLocks noChangeAspect="1"/>
          </p:cNvPicPr>
          <p:nvPr/>
        </p:nvPicPr>
        <p:blipFill>
          <a:blip r:embed="rId3"/>
          <a:stretch>
            <a:fillRect/>
          </a:stretch>
        </p:blipFill>
        <p:spPr>
          <a:xfrm>
            <a:off x="5402315" y="3983420"/>
            <a:ext cx="616295" cy="619046"/>
          </a:xfrm>
          <a:prstGeom prst="rect">
            <a:avLst/>
          </a:prstGeom>
        </p:spPr>
      </p:pic>
      <p:sp>
        <p:nvSpPr>
          <p:cNvPr id="8" name="TextBox 7">
            <a:extLst>
              <a:ext uri="{FF2B5EF4-FFF2-40B4-BE49-F238E27FC236}">
                <a16:creationId xmlns:a16="http://schemas.microsoft.com/office/drawing/2014/main" id="{4A7D47A7-F1F9-40E6-B111-A5EF73AB1BBA}"/>
              </a:ext>
            </a:extLst>
          </p:cNvPr>
          <p:cNvSpPr txBox="1"/>
          <p:nvPr/>
        </p:nvSpPr>
        <p:spPr>
          <a:xfrm>
            <a:off x="6138515" y="3320489"/>
            <a:ext cx="6006663" cy="2758202"/>
          </a:xfrm>
          <a:prstGeom prst="roundRect">
            <a:avLst/>
          </a:prstGeom>
          <a:solidFill>
            <a:schemeClr val="bg1"/>
          </a:solidFill>
          <a:ln w="6350">
            <a:solidFill>
              <a:schemeClr val="tx1"/>
            </a:solidFill>
          </a:ln>
        </p:spPr>
        <p:txBody>
          <a:bodyPr wrap="square" rtlCol="0">
            <a:spAutoFit/>
          </a:bodyPr>
          <a:lstStyle/>
          <a:p>
            <a:pPr algn="ctr"/>
            <a:r>
              <a:rPr lang="en-GB" sz="1200" b="1" dirty="0"/>
              <a:t>MATHS</a:t>
            </a:r>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Play times tables games.</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Play mental maths games including counting in different amounts, forwards and backwards.</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Encourage opportunities for telling the time.</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Encourage opportunities for counting coins and money; finding amounts or calculating change when shopping.</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Look for numbers and shapes at home, on street signs, car registrations and anywhere else - have a play with what you can do with them.</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Identify, weigh or measure quantities and amounts in the kitchen or in recipes.</a:t>
            </a:r>
            <a:endParaRPr lang="en-GB" sz="1200" dirty="0"/>
          </a:p>
          <a:p>
            <a:pPr marL="342900" lvl="0" indent="-147637" algn="l" rtl="0">
              <a:lnSpc>
                <a:spcPct val="100000"/>
              </a:lnSpc>
              <a:spcBef>
                <a:spcPts val="0"/>
              </a:spcBef>
              <a:spcAft>
                <a:spcPts val="0"/>
              </a:spcAft>
              <a:buSzPts val="1800"/>
              <a:buFont typeface="Arial"/>
              <a:buChar char="•"/>
            </a:pPr>
            <a:r>
              <a:rPr lang="en-GB" sz="1200" dirty="0">
                <a:latin typeface="Arial"/>
                <a:ea typeface="Arial"/>
                <a:cs typeface="Arial"/>
                <a:sym typeface="Arial"/>
              </a:rPr>
              <a:t>Play games involving numbers or logic, such as dominoes, card games, darts, draughts and chess.</a:t>
            </a:r>
          </a:p>
        </p:txBody>
      </p:sp>
      <p:pic>
        <p:nvPicPr>
          <p:cNvPr id="9" name="Picture 8">
            <a:extLst>
              <a:ext uri="{FF2B5EF4-FFF2-40B4-BE49-F238E27FC236}">
                <a16:creationId xmlns:a16="http://schemas.microsoft.com/office/drawing/2014/main" id="{2C7286A0-3C39-4823-9D56-E2AF9A3F6C57}"/>
              </a:ext>
            </a:extLst>
          </p:cNvPr>
          <p:cNvPicPr>
            <a:picLocks noChangeAspect="1"/>
          </p:cNvPicPr>
          <p:nvPr/>
        </p:nvPicPr>
        <p:blipFill>
          <a:blip r:embed="rId4"/>
          <a:stretch>
            <a:fillRect/>
          </a:stretch>
        </p:blipFill>
        <p:spPr>
          <a:xfrm>
            <a:off x="11070021" y="3060837"/>
            <a:ext cx="827690" cy="724229"/>
          </a:xfrm>
          <a:prstGeom prst="rect">
            <a:avLst/>
          </a:prstGeom>
        </p:spPr>
      </p:pic>
    </p:spTree>
    <p:extLst>
      <p:ext uri="{BB962C8B-B14F-4D97-AF65-F5344CB8AC3E}">
        <p14:creationId xmlns:p14="http://schemas.microsoft.com/office/powerpoint/2010/main" val="7716342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Homework</a:t>
            </a:r>
          </a:p>
        </p:txBody>
      </p:sp>
      <p:sp>
        <p:nvSpPr>
          <p:cNvPr id="3" name="TextBox 2">
            <a:extLst>
              <a:ext uri="{FF2B5EF4-FFF2-40B4-BE49-F238E27FC236}">
                <a16:creationId xmlns:a16="http://schemas.microsoft.com/office/drawing/2014/main" id="{C847BEFD-150E-4EBB-9F41-45006F75E27F}"/>
              </a:ext>
            </a:extLst>
          </p:cNvPr>
          <p:cNvSpPr txBox="1"/>
          <p:nvPr/>
        </p:nvSpPr>
        <p:spPr>
          <a:xfrm>
            <a:off x="199697" y="809297"/>
            <a:ext cx="8734096" cy="4801314"/>
          </a:xfrm>
          <a:prstGeom prst="rect">
            <a:avLst/>
          </a:prstGeom>
          <a:effectLst>
            <a:outerShdw blurRad="50800" dist="38100" dir="2700000" algn="tl"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wrap="square" rtlCol="0">
            <a:spAutoFit/>
          </a:bodyPr>
          <a:lstStyle/>
          <a:p>
            <a:pPr marL="0" lvl="0" indent="0" algn="l" rtl="0">
              <a:spcBef>
                <a:spcPts val="0"/>
              </a:spcBef>
              <a:spcAft>
                <a:spcPts val="0"/>
              </a:spcAft>
              <a:buNone/>
            </a:pPr>
            <a:r>
              <a:rPr lang="en-GB" sz="1800" dirty="0">
                <a:solidFill>
                  <a:schemeClr val="dk1"/>
                </a:solidFill>
                <a:latin typeface="+mn-lt"/>
                <a:ea typeface="Comic Sans MS"/>
                <a:cs typeface="Comic Sans MS"/>
                <a:sym typeface="Comic Sans MS"/>
              </a:rPr>
              <a:t>In year 6, our homework expectations are: </a:t>
            </a:r>
          </a:p>
          <a:p>
            <a:pPr marL="0" lvl="0" indent="0" algn="l" rtl="0">
              <a:spcBef>
                <a:spcPts val="0"/>
              </a:spcBef>
              <a:spcAft>
                <a:spcPts val="0"/>
              </a:spcAft>
              <a:buNone/>
            </a:pPr>
            <a:endParaRPr lang="en-GB" sz="1800" dirty="0">
              <a:solidFill>
                <a:schemeClr val="dk1"/>
              </a:solidFill>
              <a:latin typeface="+mn-lt"/>
              <a:ea typeface="Comic Sans MS"/>
              <a:cs typeface="Comic Sans MS"/>
              <a:sym typeface="Comic Sans MS"/>
            </a:endParaRPr>
          </a:p>
          <a:p>
            <a:pPr marL="0" lvl="0" indent="0" algn="l" rtl="0">
              <a:spcBef>
                <a:spcPts val="0"/>
              </a:spcBef>
              <a:spcAft>
                <a:spcPts val="0"/>
              </a:spcAft>
              <a:buNone/>
            </a:pPr>
            <a:r>
              <a:rPr lang="en-GB" sz="1800" b="1" dirty="0">
                <a:solidFill>
                  <a:schemeClr val="dk1"/>
                </a:solidFill>
                <a:latin typeface="+mn-lt"/>
                <a:ea typeface="Comic Sans MS"/>
                <a:cs typeface="Comic Sans MS"/>
                <a:sym typeface="Comic Sans MS"/>
              </a:rPr>
              <a:t>Reading </a:t>
            </a:r>
            <a:endParaRPr lang="en-GB" sz="1800" b="1" dirty="0">
              <a:ea typeface="Comic Sans MS"/>
              <a:cs typeface="Comic Sans MS"/>
              <a:sym typeface="Comic Sans MS"/>
            </a:endParaRPr>
          </a:p>
          <a:p>
            <a:pPr marL="0" lvl="0" indent="0" algn="l" rtl="0">
              <a:spcBef>
                <a:spcPts val="0"/>
              </a:spcBef>
              <a:spcAft>
                <a:spcPts val="0"/>
              </a:spcAft>
              <a:buNone/>
            </a:pPr>
            <a:r>
              <a:rPr lang="en-GB" sz="1800" dirty="0">
                <a:ea typeface="Comic Sans MS"/>
                <a:cs typeface="Comic Sans MS"/>
                <a:sym typeface="Comic Sans MS"/>
              </a:rPr>
              <a:t>C</a:t>
            </a:r>
            <a:r>
              <a:rPr lang="en-GB" sz="1800" dirty="0">
                <a:solidFill>
                  <a:schemeClr val="dk1"/>
                </a:solidFill>
                <a:latin typeface="+mn-lt"/>
                <a:ea typeface="Comic Sans MS"/>
                <a:cs typeface="Comic Sans MS"/>
                <a:sym typeface="Comic Sans MS"/>
              </a:rPr>
              <a:t>hildren should be reading every night. Once your child has been read with, you can fill in their reading record. </a:t>
            </a:r>
          </a:p>
          <a:p>
            <a:pPr marL="0" lvl="0" indent="0" algn="l" rtl="0">
              <a:spcBef>
                <a:spcPts val="0"/>
              </a:spcBef>
              <a:spcAft>
                <a:spcPts val="0"/>
              </a:spcAft>
              <a:buNone/>
            </a:pPr>
            <a:endParaRPr lang="en-GB" sz="1800" dirty="0">
              <a:solidFill>
                <a:schemeClr val="dk1"/>
              </a:solidFill>
              <a:latin typeface="+mn-lt"/>
              <a:ea typeface="Comic Sans MS"/>
              <a:cs typeface="Comic Sans MS"/>
              <a:sym typeface="Comic Sans MS"/>
            </a:endParaRPr>
          </a:p>
          <a:p>
            <a:pPr marL="0" lvl="0" indent="0" algn="l" rtl="0">
              <a:spcBef>
                <a:spcPts val="0"/>
              </a:spcBef>
              <a:spcAft>
                <a:spcPts val="0"/>
              </a:spcAft>
              <a:buNone/>
            </a:pPr>
            <a:r>
              <a:rPr lang="en-GB" sz="1800" b="1" dirty="0">
                <a:solidFill>
                  <a:schemeClr val="dk1"/>
                </a:solidFill>
                <a:latin typeface="+mn-lt"/>
                <a:ea typeface="Comic Sans MS"/>
                <a:cs typeface="Comic Sans MS"/>
                <a:sym typeface="Comic Sans MS"/>
              </a:rPr>
              <a:t>Spelling </a:t>
            </a:r>
            <a:endParaRPr lang="en-GB" sz="1800" b="1" dirty="0">
              <a:ea typeface="Comic Sans MS"/>
              <a:cs typeface="Comic Sans MS"/>
              <a:sym typeface="Comic Sans MS"/>
            </a:endParaRPr>
          </a:p>
          <a:p>
            <a:pPr marL="0" lvl="0" indent="0" algn="l" rtl="0">
              <a:spcBef>
                <a:spcPts val="0"/>
              </a:spcBef>
              <a:spcAft>
                <a:spcPts val="0"/>
              </a:spcAft>
              <a:buNone/>
            </a:pPr>
            <a:r>
              <a:rPr lang="en-GB" sz="1800" dirty="0">
                <a:solidFill>
                  <a:schemeClr val="dk1"/>
                </a:solidFill>
                <a:latin typeface="+mn-lt"/>
                <a:ea typeface="Comic Sans MS"/>
                <a:cs typeface="Comic Sans MS"/>
                <a:sym typeface="Comic Sans MS"/>
              </a:rPr>
              <a:t>?</a:t>
            </a:r>
          </a:p>
          <a:p>
            <a:pPr marL="0" lvl="0" indent="0" algn="l" rtl="0">
              <a:spcBef>
                <a:spcPts val="0"/>
              </a:spcBef>
              <a:spcAft>
                <a:spcPts val="0"/>
              </a:spcAft>
              <a:buNone/>
            </a:pPr>
            <a:endParaRPr lang="en-GB" sz="1800" dirty="0">
              <a:solidFill>
                <a:schemeClr val="dk1"/>
              </a:solidFill>
              <a:latin typeface="+mn-lt"/>
              <a:ea typeface="Comic Sans MS"/>
              <a:cs typeface="Comic Sans MS"/>
              <a:sym typeface="Comic Sans MS"/>
            </a:endParaRPr>
          </a:p>
          <a:p>
            <a:pPr marL="0" lvl="0" indent="0" algn="l" rtl="0">
              <a:spcBef>
                <a:spcPts val="0"/>
              </a:spcBef>
              <a:spcAft>
                <a:spcPts val="0"/>
              </a:spcAft>
              <a:buNone/>
            </a:pPr>
            <a:r>
              <a:rPr lang="en-GB" sz="1800" b="1" dirty="0">
                <a:solidFill>
                  <a:schemeClr val="dk1"/>
                </a:solidFill>
                <a:latin typeface="+mn-lt"/>
                <a:ea typeface="Comic Sans MS"/>
                <a:cs typeface="Comic Sans MS"/>
                <a:sym typeface="Comic Sans MS"/>
              </a:rPr>
              <a:t>Times Tables: </a:t>
            </a:r>
          </a:p>
          <a:p>
            <a:pPr marL="0" lvl="0" indent="0" algn="l" rtl="0">
              <a:spcBef>
                <a:spcPts val="0"/>
              </a:spcBef>
              <a:spcAft>
                <a:spcPts val="0"/>
              </a:spcAft>
              <a:buNone/>
            </a:pPr>
            <a:r>
              <a:rPr lang="en-GB" sz="1800" dirty="0" err="1">
                <a:solidFill>
                  <a:schemeClr val="dk1"/>
                </a:solidFill>
                <a:latin typeface="+mn-lt"/>
                <a:ea typeface="Comic Sans MS"/>
                <a:cs typeface="Comic Sans MS"/>
                <a:sym typeface="Comic Sans MS"/>
              </a:rPr>
              <a:t>TTRockstars</a:t>
            </a:r>
            <a:r>
              <a:rPr lang="en-GB" sz="1800" dirty="0">
                <a:solidFill>
                  <a:schemeClr val="dk1"/>
                </a:solidFill>
                <a:latin typeface="+mn-lt"/>
                <a:ea typeface="Comic Sans MS"/>
                <a:cs typeface="Comic Sans MS"/>
                <a:sym typeface="Comic Sans MS"/>
              </a:rPr>
              <a:t>: your child has a log in for Times Tables Rockstars, which is a fun online site, where they can practice their times tables. </a:t>
            </a:r>
          </a:p>
          <a:p>
            <a:pPr marL="0" lvl="0" indent="0" algn="l" rtl="0">
              <a:spcBef>
                <a:spcPts val="0"/>
              </a:spcBef>
              <a:spcAft>
                <a:spcPts val="0"/>
              </a:spcAft>
              <a:buNone/>
            </a:pPr>
            <a:r>
              <a:rPr lang="en-GB" sz="1800" dirty="0">
                <a:ea typeface="Comic Sans MS"/>
                <a:cs typeface="Comic Sans MS"/>
                <a:sym typeface="Comic Sans MS"/>
              </a:rPr>
              <a:t>By year 6, children should be familiar with all the multiplication tables up to 12x12 and the corresponding division facts. These facts form the foundation of a lot of our maths work. If your child is not confident with their tables, please encourage them to practice regularly at home. </a:t>
            </a:r>
            <a:endParaRPr lang="en-GB" sz="1800" dirty="0">
              <a:solidFill>
                <a:schemeClr val="dk1"/>
              </a:solidFill>
              <a:latin typeface="+mn-lt"/>
              <a:ea typeface="Comic Sans MS"/>
              <a:cs typeface="Comic Sans MS"/>
              <a:sym typeface="Comic Sans MS"/>
            </a:endParaRPr>
          </a:p>
          <a:p>
            <a:endParaRPr lang="en-GB" sz="1800" dirty="0">
              <a:latin typeface="+mn-lt"/>
            </a:endParaRPr>
          </a:p>
        </p:txBody>
      </p:sp>
    </p:spTree>
    <p:extLst>
      <p:ext uri="{BB962C8B-B14F-4D97-AF65-F5344CB8AC3E}">
        <p14:creationId xmlns:p14="http://schemas.microsoft.com/office/powerpoint/2010/main" val="2960938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788586-7293-4649-9C05-D7AC4ACA458F}"/>
              </a:ext>
            </a:extLst>
          </p:cNvPr>
          <p:cNvSpPr txBox="1"/>
          <p:nvPr/>
        </p:nvSpPr>
        <p:spPr>
          <a:xfrm>
            <a:off x="0" y="0"/>
            <a:ext cx="6810703" cy="584775"/>
          </a:xfrm>
          <a:prstGeom prst="rect">
            <a:avLst/>
          </a:prstGeom>
          <a:noFill/>
        </p:spPr>
        <p:txBody>
          <a:bodyPr wrap="square" rtlCol="0">
            <a:spAutoFit/>
          </a:bodyPr>
          <a:lstStyle/>
          <a:p>
            <a:r>
              <a:rPr lang="en-GB" sz="3200" b="1" dirty="0"/>
              <a:t>Secondary School applications</a:t>
            </a:r>
          </a:p>
        </p:txBody>
      </p:sp>
      <p:sp>
        <p:nvSpPr>
          <p:cNvPr id="3" name="TextBox 2">
            <a:extLst>
              <a:ext uri="{FF2B5EF4-FFF2-40B4-BE49-F238E27FC236}">
                <a16:creationId xmlns:a16="http://schemas.microsoft.com/office/drawing/2014/main" id="{01D698E1-BF94-49C0-9DF1-F4CE3EB4B7EF}"/>
              </a:ext>
            </a:extLst>
          </p:cNvPr>
          <p:cNvSpPr txBox="1"/>
          <p:nvPr/>
        </p:nvSpPr>
        <p:spPr>
          <a:xfrm>
            <a:off x="336331" y="746234"/>
            <a:ext cx="11004331" cy="4924425"/>
          </a:xfrm>
          <a:prstGeom prst="rect">
            <a:avLst/>
          </a:prstGeom>
          <a:noFill/>
        </p:spPr>
        <p:txBody>
          <a:bodyPr wrap="square" rtlCol="0">
            <a:spAutoFit/>
          </a:bodyPr>
          <a:lstStyle/>
          <a:p>
            <a:pPr marL="342900" indent="-342900">
              <a:buFont typeface="Arial" panose="020B0604020202020204" pitchFamily="34" charset="0"/>
              <a:buChar char="•"/>
            </a:pPr>
            <a:r>
              <a:rPr lang="en-GB" sz="2000" dirty="0"/>
              <a:t>Application for secondary school are made online via the Portsmouth City Council webpage. </a:t>
            </a:r>
          </a:p>
          <a:p>
            <a:pPr marL="342900" indent="-342900">
              <a:buFont typeface="Arial" panose="020B0604020202020204" pitchFamily="34" charset="0"/>
              <a:buChar char="•"/>
            </a:pPr>
            <a:r>
              <a:rPr lang="en-GB" sz="2000" b="1" dirty="0"/>
              <a:t>The deadline for applications is Saturday 31</a:t>
            </a:r>
            <a:r>
              <a:rPr lang="en-GB" sz="2000" b="1" baseline="30000" dirty="0"/>
              <a:t>st</a:t>
            </a:r>
            <a:r>
              <a:rPr lang="en-GB" sz="2000" b="1" dirty="0"/>
              <a:t> October 2026</a:t>
            </a:r>
            <a:r>
              <a:rPr lang="en-GB" sz="2000" dirty="0"/>
              <a:t>. You will find out which school your child has been allocated on national offer day – 1/3/27. </a:t>
            </a:r>
          </a:p>
          <a:p>
            <a:pPr marL="342900" indent="-342900">
              <a:buFont typeface="Arial" panose="020B0604020202020204" pitchFamily="34" charset="0"/>
              <a:buChar char="•"/>
            </a:pPr>
            <a:r>
              <a:rPr lang="en-GB" sz="2000" dirty="0"/>
              <a:t>If you have any problems completing the form, please let us know and we will do our best to help. </a:t>
            </a:r>
          </a:p>
          <a:p>
            <a:pPr marL="342900" indent="-342900">
              <a:buFont typeface="Arial" panose="020B0604020202020204" pitchFamily="34" charset="0"/>
              <a:buChar char="•"/>
            </a:pPr>
            <a:r>
              <a:rPr lang="en-GB" sz="2000" dirty="0"/>
              <a:t>We strongly recommended you go and visit the schools you are considering. They will all be having open evenings over the coming weeks. When possible, we will pass these dates on to you, but you can also enquire with schools directly. </a:t>
            </a:r>
          </a:p>
          <a:p>
            <a:endParaRPr lang="en-GB" sz="2000" dirty="0"/>
          </a:p>
          <a:p>
            <a:r>
              <a:rPr lang="en-GB" sz="2000" dirty="0"/>
              <a:t>Some useful links:</a:t>
            </a:r>
          </a:p>
          <a:p>
            <a:r>
              <a:rPr lang="en-GB" sz="2000" dirty="0">
                <a:hlinkClick r:id="rId2"/>
              </a:rPr>
              <a:t>https://www.portsmouth.gov.uk/services/schools-and-learning/schools/admissions/apply-to-move-to-secondary-school/</a:t>
            </a:r>
            <a:endParaRPr lang="en-GB" sz="2000" dirty="0"/>
          </a:p>
          <a:p>
            <a:endParaRPr lang="en-GB" sz="2000" dirty="0"/>
          </a:p>
          <a:p>
            <a:r>
              <a:rPr lang="en-GB" sz="2000" dirty="0">
                <a:hlinkClick r:id="rId3"/>
              </a:rPr>
              <a:t>https://www.portsmouth.gov.uk/services/schools-and-learning/schools/admissions/apply-to-move-to-secondary-school/hints-and-tips-for-secondary-transfer/</a:t>
            </a:r>
            <a:endParaRPr lang="en-GB" sz="2000" dirty="0"/>
          </a:p>
          <a:p>
            <a:endParaRPr lang="en-GB" dirty="0"/>
          </a:p>
        </p:txBody>
      </p:sp>
    </p:spTree>
    <p:extLst>
      <p:ext uri="{BB962C8B-B14F-4D97-AF65-F5344CB8AC3E}">
        <p14:creationId xmlns:p14="http://schemas.microsoft.com/office/powerpoint/2010/main" val="21401428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AEF182-160B-48C4-A884-B718118B19F2}"/>
              </a:ext>
            </a:extLst>
          </p:cNvPr>
          <p:cNvSpPr txBox="1"/>
          <p:nvPr/>
        </p:nvSpPr>
        <p:spPr>
          <a:xfrm>
            <a:off x="567557" y="21021"/>
            <a:ext cx="11119945" cy="6037550"/>
          </a:xfrm>
          <a:prstGeom prst="rect">
            <a:avLst/>
          </a:prstGeom>
          <a:noFill/>
        </p:spPr>
        <p:txBody>
          <a:bodyPr wrap="square" rtlCol="0">
            <a:spAutoFit/>
          </a:bodyPr>
          <a:lstStyle/>
          <a:p>
            <a:r>
              <a:rPr lang="en-GB" sz="2800" u="sng" dirty="0"/>
              <a:t>KS2 SATs</a:t>
            </a:r>
          </a:p>
          <a:p>
            <a:endParaRPr lang="en-GB" sz="2000" dirty="0"/>
          </a:p>
          <a:p>
            <a:pPr marL="342900" lvl="0" indent="-342900" algn="l" rtl="0">
              <a:lnSpc>
                <a:spcPct val="100000"/>
              </a:lnSpc>
              <a:spcBef>
                <a:spcPts val="1000"/>
              </a:spcBef>
              <a:spcAft>
                <a:spcPts val="0"/>
              </a:spcAft>
              <a:buSzPts val="1640"/>
              <a:buChar char="►"/>
            </a:pPr>
            <a:r>
              <a:rPr lang="en-GB" sz="2000" dirty="0"/>
              <a:t>KS2 Standardised Assessment Tests (SATs) are designed to test you child on the KS2 curriculum – years 3-6. All children around the country will sit their SATs during the same week in May next year. </a:t>
            </a:r>
          </a:p>
          <a:p>
            <a:pPr marL="342900" lvl="0" indent="-342900" algn="l" rtl="0">
              <a:lnSpc>
                <a:spcPct val="100000"/>
              </a:lnSpc>
              <a:spcBef>
                <a:spcPts val="1000"/>
              </a:spcBef>
              <a:spcAft>
                <a:spcPts val="0"/>
              </a:spcAft>
              <a:buSzPts val="1640"/>
              <a:buChar char="►"/>
            </a:pPr>
            <a:r>
              <a:rPr lang="en-GB" sz="2000" dirty="0"/>
              <a:t>SATs week is 10</a:t>
            </a:r>
            <a:r>
              <a:rPr lang="en-GB" sz="2000" baseline="30000" dirty="0"/>
              <a:t>th</a:t>
            </a:r>
            <a:r>
              <a:rPr lang="en-GB" sz="2000" dirty="0"/>
              <a:t> May 2027 and children will take tests in reading, grammar, punctuation and spelling and maths. </a:t>
            </a:r>
          </a:p>
          <a:p>
            <a:pPr marL="342900" lvl="0" indent="-342900" algn="l" rtl="0">
              <a:lnSpc>
                <a:spcPct val="100000"/>
              </a:lnSpc>
              <a:spcBef>
                <a:spcPts val="1000"/>
              </a:spcBef>
              <a:spcAft>
                <a:spcPts val="0"/>
              </a:spcAft>
              <a:buSzPts val="1640"/>
              <a:buChar char="►"/>
            </a:pPr>
            <a:r>
              <a:rPr lang="en-GB" sz="2000" dirty="0"/>
              <a:t>Maths is divided into an arithmetic paper and 2 reasoning papers. </a:t>
            </a:r>
          </a:p>
          <a:p>
            <a:pPr marL="342900" lvl="0" indent="-342900" algn="l" rtl="0">
              <a:lnSpc>
                <a:spcPct val="100000"/>
              </a:lnSpc>
              <a:spcBef>
                <a:spcPts val="1000"/>
              </a:spcBef>
              <a:spcAft>
                <a:spcPts val="0"/>
              </a:spcAft>
              <a:buSzPts val="1640"/>
              <a:buChar char="►"/>
            </a:pPr>
            <a:r>
              <a:rPr lang="en-GB" sz="2000" dirty="0"/>
              <a:t>Writing is assessed by teachers based on independent work produced in class.</a:t>
            </a:r>
          </a:p>
          <a:p>
            <a:pPr marL="342900" lvl="0" indent="-342900" algn="l" rtl="0">
              <a:lnSpc>
                <a:spcPct val="100000"/>
              </a:lnSpc>
              <a:spcBef>
                <a:spcPts val="1000"/>
              </a:spcBef>
              <a:spcAft>
                <a:spcPts val="0"/>
              </a:spcAft>
              <a:buSzPts val="1640"/>
              <a:buChar char="►"/>
            </a:pPr>
            <a:r>
              <a:rPr lang="en-GB" sz="2000" b="1" dirty="0"/>
              <a:t>We do not want children to worry about SATs! </a:t>
            </a:r>
            <a:r>
              <a:rPr lang="en-GB" sz="2000" dirty="0"/>
              <a:t>We will do plenty of practice throughout the year of the style of questions they will encounter, so they will be well-prepared by May. </a:t>
            </a:r>
          </a:p>
          <a:p>
            <a:pPr marL="342900" lvl="0" indent="-342900" algn="l" rtl="0">
              <a:lnSpc>
                <a:spcPct val="100000"/>
              </a:lnSpc>
              <a:spcBef>
                <a:spcPts val="1000"/>
              </a:spcBef>
              <a:spcAft>
                <a:spcPts val="0"/>
              </a:spcAft>
              <a:buSzPts val="1640"/>
              <a:buChar char="►"/>
            </a:pPr>
            <a:r>
              <a:rPr lang="en-GB" sz="2000" dirty="0"/>
              <a:t>We have high expectations of all children, but all children progress at their own pace and we will tailor your child’s learning to their needs. SATs is not just about passing the test, but about celebrating the progress your child has made throughout their time at Cottage Grove!#</a:t>
            </a:r>
          </a:p>
          <a:p>
            <a:pPr marL="342900" lvl="0" indent="-342900" algn="l" rtl="0">
              <a:lnSpc>
                <a:spcPct val="100000"/>
              </a:lnSpc>
              <a:spcBef>
                <a:spcPts val="1000"/>
              </a:spcBef>
              <a:spcAft>
                <a:spcPts val="0"/>
              </a:spcAft>
              <a:buSzPts val="1640"/>
              <a:buChar char="►"/>
            </a:pPr>
            <a:r>
              <a:rPr lang="en-GB" sz="2000" dirty="0"/>
              <a:t>If you would like to do additional work at home, the CGP workbooks are good. There are also plenty of online resources you can use. </a:t>
            </a:r>
          </a:p>
        </p:txBody>
      </p:sp>
    </p:spTree>
    <p:extLst>
      <p:ext uri="{BB962C8B-B14F-4D97-AF65-F5344CB8AC3E}">
        <p14:creationId xmlns:p14="http://schemas.microsoft.com/office/powerpoint/2010/main" val="34440335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2C12C4-49F6-4224-9CDF-356239F43D06}"/>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5236" b="96859" l="758" r="98106">
                        <a14:foregroundMark x1="22348" y1="27749" x2="22348" y2="27749"/>
                        <a14:foregroundMark x1="22727" y1="16754" x2="19697" y2="35079"/>
                        <a14:foregroundMark x1="25758" y1="15707" x2="33712" y2="26178"/>
                        <a14:foregroundMark x1="33712" y1="26178" x2="41667" y2="29843"/>
                        <a14:foregroundMark x1="41667" y1="29843" x2="48106" y2="23037"/>
                        <a14:foregroundMark x1="48106" y1="23037" x2="58712" y2="24084"/>
                        <a14:foregroundMark x1="58712" y1="24084" x2="60606" y2="25654"/>
                        <a14:foregroundMark x1="73864" y1="12565" x2="65909" y2="24607"/>
                        <a14:foregroundMark x1="66288" y1="8377" x2="73106" y2="5236"/>
                        <a14:foregroundMark x1="73106" y1="5236" x2="73106" y2="5236"/>
                        <a14:foregroundMark x1="79167" y1="8901" x2="67424" y2="19895"/>
                        <a14:foregroundMark x1="67424" y1="19895" x2="61364" y2="31414"/>
                        <a14:foregroundMark x1="70455" y1="9424" x2="63636" y2="23560"/>
                        <a14:foregroundMark x1="76136" y1="6283" x2="79167" y2="20942"/>
                        <a14:foregroundMark x1="81439" y1="5759" x2="87121" y2="21990"/>
                        <a14:foregroundMark x1="87121" y1="21990" x2="75000" y2="32461"/>
                        <a14:foregroundMark x1="75000" y1="32461" x2="65152" y2="36126"/>
                        <a14:foregroundMark x1="83712" y1="38743" x2="93182" y2="45026"/>
                        <a14:foregroundMark x1="93182" y1="45026" x2="94697" y2="54974"/>
                        <a14:foregroundMark x1="94697" y1="54974" x2="70455" y2="80105"/>
                        <a14:foregroundMark x1="70455" y1="80105" x2="49621" y2="79058"/>
                        <a14:foregroundMark x1="49621" y1="79058" x2="40152" y2="70681"/>
                        <a14:foregroundMark x1="40152" y1="70681" x2="40152" y2="70681"/>
                        <a14:foregroundMark x1="29924" y1="24607" x2="27273" y2="44503"/>
                        <a14:foregroundMark x1="27273" y1="44503" x2="30682" y2="27225"/>
                        <a14:foregroundMark x1="30682" y1="27225" x2="30682" y2="26702"/>
                        <a14:foregroundMark x1="39015" y1="33508" x2="39015" y2="41885"/>
                        <a14:foregroundMark x1="42803" y1="35079" x2="44318" y2="40314"/>
                        <a14:foregroundMark x1="46591" y1="29319" x2="48864" y2="40314"/>
                        <a14:foregroundMark x1="50000" y1="16754" x2="50000" y2="16754"/>
                        <a14:foregroundMark x1="49242" y1="10471" x2="45833" y2="19895"/>
                        <a14:foregroundMark x1="45833" y1="19895" x2="45833" y2="25131"/>
                        <a14:foregroundMark x1="51136" y1="8901" x2="46212" y2="12042"/>
                        <a14:foregroundMark x1="25379" y1="12042" x2="18182" y2="15707"/>
                        <a14:foregroundMark x1="18182" y1="15707" x2="15530" y2="20419"/>
                        <a14:foregroundMark x1="10985" y1="36126" x2="4167" y2="42408"/>
                        <a14:foregroundMark x1="4167" y1="42408" x2="2652" y2="60209"/>
                        <a14:foregroundMark x1="2652" y1="60209" x2="5682" y2="70681"/>
                        <a14:foregroundMark x1="5682" y1="70681" x2="11364" y2="76440"/>
                        <a14:foregroundMark x1="11364" y1="76440" x2="12500" y2="76963"/>
                        <a14:foregroundMark x1="1515" y1="45026" x2="2273" y2="62304"/>
                        <a14:foregroundMark x1="47348" y1="91623" x2="71591" y2="94764"/>
                        <a14:foregroundMark x1="71591" y1="94764" x2="76515" y2="91099"/>
                        <a14:foregroundMark x1="33333" y1="78534" x2="26894" y2="87958"/>
                        <a14:foregroundMark x1="26894" y1="87958" x2="20076" y2="91099"/>
                        <a14:foregroundMark x1="20076" y1="91099" x2="17803" y2="90576"/>
                        <a14:foregroundMark x1="40152" y1="84293" x2="50379" y2="94241"/>
                        <a14:foregroundMark x1="50379" y1="94241" x2="66667" y2="96859"/>
                        <a14:foregroundMark x1="66667" y1="96859" x2="68561" y2="96859"/>
                        <a14:foregroundMark x1="96591" y1="43979" x2="98106" y2="62304"/>
                        <a14:foregroundMark x1="50758" y1="7853" x2="44697" y2="14136"/>
                        <a14:foregroundMark x1="48485" y1="8377" x2="44318" y2="14136"/>
                        <a14:foregroundMark x1="9848" y1="34555" x2="3788" y2="39267"/>
                        <a14:foregroundMark x1="3788" y1="39267" x2="1515" y2="41885"/>
                      </a14:backgroundRemoval>
                    </a14:imgEffect>
                  </a14:imgLayer>
                </a14:imgProps>
              </a:ext>
            </a:extLst>
          </a:blip>
          <a:stretch>
            <a:fillRect/>
          </a:stretch>
        </p:blipFill>
        <p:spPr>
          <a:xfrm>
            <a:off x="2690648" y="584775"/>
            <a:ext cx="6810703" cy="4927440"/>
          </a:xfrm>
          <a:prstGeom prst="rect">
            <a:avLst/>
          </a:prstGeom>
        </p:spPr>
      </p:pic>
    </p:spTree>
    <p:extLst>
      <p:ext uri="{BB962C8B-B14F-4D97-AF65-F5344CB8AC3E}">
        <p14:creationId xmlns:p14="http://schemas.microsoft.com/office/powerpoint/2010/main" val="1207960165"/>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2BD0563-EF61-4D76-B100-38E8ADB57170}"/>
</file>

<file path=customXml/itemProps2.xml><?xml version="1.0" encoding="utf-8"?>
<ds:datastoreItem xmlns:ds="http://schemas.openxmlformats.org/officeDocument/2006/customXml" ds:itemID="{6DCCD23F-500A-4393-8975-B93B15BC3341}">
  <ds:schemaRefs>
    <ds:schemaRef ds:uri="http://schemas.microsoft.com/sharepoint/v3/contenttype/forms"/>
  </ds:schemaRefs>
</ds:datastoreItem>
</file>

<file path=customXml/itemProps3.xml><?xml version="1.0" encoding="utf-8"?>
<ds:datastoreItem xmlns:ds="http://schemas.openxmlformats.org/officeDocument/2006/customXml" ds:itemID="{8BBF781C-7BCB-4687-B3B7-8B84E2C92CA1}">
  <ds:schemaRefs>
    <ds:schemaRef ds:uri="http://schemas.microsoft.com/office/2006/metadata/properties"/>
    <ds:schemaRef ds:uri="http://schemas.microsoft.com/office/infopath/2007/PartnerControls"/>
    <ds:schemaRef ds:uri="ef802d93-c6f9-4054-b601-bda03835ee1a"/>
    <ds:schemaRef ds:uri="104b5f8c-a960-4db2-8fd5-5b40b019bcb5"/>
  </ds:schemaRefs>
</ds:datastoreItem>
</file>

<file path=docProps/app.xml><?xml version="1.0" encoding="utf-8"?>
<Properties xmlns="http://schemas.openxmlformats.org/officeDocument/2006/extended-properties" xmlns:vt="http://schemas.openxmlformats.org/officeDocument/2006/docPropsVTypes">
  <TotalTime>145</TotalTime>
  <Words>1676</Words>
  <Application>Microsoft Office PowerPoint</Application>
  <PresentationFormat>Widescreen</PresentationFormat>
  <Paragraphs>126</Paragraphs>
  <Slides>17</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Comic Sans MS</vt:lpstr>
      <vt:lpstr>Wingdings</vt:lpstr>
      <vt:lpstr>Office Theme</vt:lpstr>
      <vt:lpstr>Introduction to Year 6  September 2027</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Branscombe</dc:creator>
  <cp:lastModifiedBy>Rachel De La Rue</cp:lastModifiedBy>
  <cp:revision>15</cp:revision>
  <dcterms:modified xsi:type="dcterms:W3CDTF">2026-09-11T08:58:33Z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MediaServiceImageTags">
    <vt:lpwstr/>
  </property>
</Properties>
</file>